
<file path=[Content_Types].xml><?xml version="1.0" encoding="utf-8"?>
<Types xmlns="http://schemas.openxmlformats.org/package/2006/content-types"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326" r:id="rId2"/>
    <p:sldId id="410" r:id="rId3"/>
    <p:sldId id="277" r:id="rId4"/>
    <p:sldId id="397" r:id="rId5"/>
    <p:sldId id="274" r:id="rId6"/>
    <p:sldId id="405" r:id="rId7"/>
    <p:sldId id="259" r:id="rId8"/>
    <p:sldId id="260" r:id="rId9"/>
    <p:sldId id="391" r:id="rId10"/>
    <p:sldId id="275" r:id="rId11"/>
    <p:sldId id="372" r:id="rId12"/>
    <p:sldId id="261" r:id="rId13"/>
    <p:sldId id="266" r:id="rId14"/>
    <p:sldId id="390" r:id="rId15"/>
    <p:sldId id="265" r:id="rId16"/>
    <p:sldId id="387" r:id="rId17"/>
    <p:sldId id="264" r:id="rId18"/>
    <p:sldId id="389" r:id="rId19"/>
    <p:sldId id="291" r:id="rId20"/>
    <p:sldId id="393" r:id="rId21"/>
    <p:sldId id="283" r:id="rId22"/>
    <p:sldId id="412" r:id="rId23"/>
    <p:sldId id="370" r:id="rId24"/>
    <p:sldId id="371" r:id="rId25"/>
    <p:sldId id="294" r:id="rId26"/>
    <p:sldId id="281" r:id="rId27"/>
    <p:sldId id="318" r:id="rId28"/>
    <p:sldId id="348" r:id="rId29"/>
    <p:sldId id="398" r:id="rId30"/>
    <p:sldId id="347" r:id="rId31"/>
    <p:sldId id="301" r:id="rId32"/>
    <p:sldId id="304" r:id="rId33"/>
    <p:sldId id="346" r:id="rId34"/>
    <p:sldId id="408" r:id="rId35"/>
    <p:sldId id="308" r:id="rId36"/>
    <p:sldId id="309" r:id="rId37"/>
    <p:sldId id="360" r:id="rId38"/>
    <p:sldId id="385" r:id="rId39"/>
    <p:sldId id="384" r:id="rId40"/>
    <p:sldId id="416" r:id="rId41"/>
    <p:sldId id="388" r:id="rId42"/>
    <p:sldId id="376" r:id="rId43"/>
    <p:sldId id="382" r:id="rId44"/>
    <p:sldId id="356" r:id="rId45"/>
    <p:sldId id="381" r:id="rId46"/>
    <p:sldId id="354" r:id="rId47"/>
    <p:sldId id="355" r:id="rId48"/>
    <p:sldId id="351" r:id="rId49"/>
    <p:sldId id="415" r:id="rId50"/>
    <p:sldId id="378" r:id="rId51"/>
    <p:sldId id="418" r:id="rId52"/>
    <p:sldId id="400" r:id="rId53"/>
    <p:sldId id="419" r:id="rId54"/>
    <p:sldId id="420" r:id="rId55"/>
    <p:sldId id="425" r:id="rId56"/>
    <p:sldId id="426" r:id="rId57"/>
    <p:sldId id="421" r:id="rId58"/>
    <p:sldId id="422" r:id="rId59"/>
    <p:sldId id="402" r:id="rId60"/>
    <p:sldId id="317" r:id="rId61"/>
    <p:sldId id="349" r:id="rId62"/>
    <p:sldId id="407" r:id="rId63"/>
    <p:sldId id="268" r:id="rId64"/>
    <p:sldId id="307" r:id="rId65"/>
    <p:sldId id="258" r:id="rId66"/>
    <p:sldId id="383" r:id="rId67"/>
    <p:sldId id="366" r:id="rId68"/>
    <p:sldId id="364" r:id="rId69"/>
    <p:sldId id="367" r:id="rId70"/>
    <p:sldId id="365" r:id="rId71"/>
    <p:sldId id="368" r:id="rId72"/>
    <p:sldId id="369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/>
    <p:restoredTop sz="94613"/>
  </p:normalViewPr>
  <p:slideViewPr>
    <p:cSldViewPr snapToGrid="0" showGuides="1">
      <p:cViewPr>
        <p:scale>
          <a:sx n="108" d="100"/>
          <a:sy n="108" d="100"/>
        </p:scale>
        <p:origin x="44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A9329-71C3-1F40-AA29-BB9C4848805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A1598-4829-9E4F-A738-705ECD9D2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7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4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04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ADF4D-779C-1248-BEEB-047E6D3672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7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F31B-CA52-4787-2DD1-13167DE3F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EF374-7F35-EFF0-0C65-E13926468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626DF-766C-DDE4-82AE-AB14F721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90F20-40F1-AB26-E37C-F58B0E2D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FD940-2E57-9EE1-F3EF-CA5967DD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0BAF-F68A-9143-F4A8-166A265F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1C0F1-19A3-3F23-9381-D99C8DAF4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06FC6-6234-88C3-EC35-A7D1660D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5AF3D-C72D-1170-A8C3-9CE0FACF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78864-25D2-0D70-8DF8-16EFCFF6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DAFBA3-9E51-95F3-86E9-E88534ED7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3A040-5276-65FD-A1AF-CC11F71C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93A27-7521-DF3E-48CD-2E0C686B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11A20-5240-B32D-1269-ADA13E5C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3B880-F629-720E-F2F1-C4FED297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5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2DF7-CFB0-232E-7A98-C9D0720B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306D-A33D-BEBE-82B9-DFCBA58C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56FDC-E847-4BF0-2A0E-84A40C38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3900C-752F-CF53-DB90-9F72E640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75039-2A9C-1507-58F0-ECE277E6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2CAC-4063-ED09-E01D-6F14C1EE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059CB-FBA0-2F18-9CFE-B7CF779D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D12B5-05EC-5674-B1A2-72110D48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EE8AA-410F-5FAC-AC7B-8EDC06B4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DA6B6-0DF0-D177-DE24-DEE5F3E4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3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137E-F481-8AB7-9A9F-D8C03EC6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43FD-1928-7132-552D-47080C9FD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2AEE3-65F9-44C8-5416-BA336FC60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0D95E-E0EF-9BC8-FE28-606CB6B7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46C93-FA50-944A-92DA-8BB051B1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9E852-020E-1873-CFA3-A87E0C55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A4AD-68E3-6ADB-8355-A7E74AEA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ABF6A-E9D0-AD35-8328-69F895361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7B1A2-CE33-1A37-92ED-5EE982423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8778E-1D73-DB15-34B6-E74469DBA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81494-56BE-C111-7A9D-BDED83134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C84A4-BFCE-4E34-E36A-7C6C279C8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F05D1-9E63-7302-73F2-963A22C9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23426-806B-9FB0-79D5-2B13F3D7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4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730D-A1BF-B410-2814-A107D11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3BB4D-320B-F584-4653-C45D09BE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8A588-3DB7-F032-3762-7130DAE3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6D592-4F9F-6E15-325A-EB3A696F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2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3FE0A-6928-597C-181D-6507A3E3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8C08D-7BF8-1574-FBA2-A6149626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593CA-FF1F-321E-42D7-A22876AD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3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8A01-871C-26EC-035C-5F790600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06C9-42D9-2A78-8642-8C8E8293B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04546-B359-5CFB-D4D4-5CB4D886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471EA-40D6-C47E-82F3-73B49174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2FB96-0A22-AFE1-7407-9AA00E16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D03FB-085E-8B61-4D68-CA5B48EA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5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B8E0-E9DF-9BEC-6DFD-C216C9B0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3A578-693F-5E4C-9178-399743A79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6BB79-1644-C94A-0147-B06400EB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6ACFC-56FC-33E7-78F9-ADD671CF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D66C2-0577-28DD-2925-AC8E644B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B4654-D827-3EE4-034E-AFB85EF2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4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14641-953E-A3F6-EF4A-5656EED4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566A7-55E5-B55B-707A-30E135C45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1F74E-1325-3114-783E-E50A3367E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55B8F-7C2E-FB43-A275-E31D4E3CFD14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AB620-EAE4-6483-E9D8-48625ECF2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9CE5-BC93-2067-D7B2-DCC7C057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49639-3E23-F74F-BC10-C2112B70D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0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0.png"/><Relationship Id="rId5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57.png"/><Relationship Id="rId7" Type="http://schemas.openxmlformats.org/officeDocument/2006/relationships/image" Target="../media/image8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0.png"/><Relationship Id="rId5" Type="http://schemas.openxmlformats.org/officeDocument/2006/relationships/image" Target="../media/image861.png"/><Relationship Id="rId10" Type="http://schemas.openxmlformats.org/officeDocument/2006/relationships/image" Target="../media/image89.png"/><Relationship Id="rId4" Type="http://schemas.openxmlformats.org/officeDocument/2006/relationships/image" Target="../media/image850.png"/><Relationship Id="rId9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0.png"/><Relationship Id="rId5" Type="http://schemas.openxmlformats.org/officeDocument/2006/relationships/image" Target="../media/image93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4.png"/><Relationship Id="rId5" Type="http://schemas.openxmlformats.org/officeDocument/2006/relationships/image" Target="../media/image90.png"/><Relationship Id="rId4" Type="http://schemas.openxmlformats.org/officeDocument/2006/relationships/image" Target="../media/image95.png"/><Relationship Id="rId9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1.png"/><Relationship Id="rId5" Type="http://schemas.openxmlformats.org/officeDocument/2006/relationships/image" Target="../media/image90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01.png"/><Relationship Id="rId5" Type="http://schemas.openxmlformats.org/officeDocument/2006/relationships/image" Target="../media/image90.png"/><Relationship Id="rId4" Type="http://schemas.openxmlformats.org/officeDocument/2006/relationships/image" Target="../media/image99.png"/><Relationship Id="rId9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03.png"/><Relationship Id="rId5" Type="http://schemas.openxmlformats.org/officeDocument/2006/relationships/image" Target="../media/image90.png"/><Relationship Id="rId4" Type="http://schemas.openxmlformats.org/officeDocument/2006/relationships/image" Target="../media/image1030.pn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03.png"/><Relationship Id="rId5" Type="http://schemas.openxmlformats.org/officeDocument/2006/relationships/image" Target="../media/image90.png"/><Relationship Id="rId4" Type="http://schemas.openxmlformats.org/officeDocument/2006/relationships/image" Target="../media/image1030.png"/><Relationship Id="rId9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97.png"/><Relationship Id="rId5" Type="http://schemas.openxmlformats.org/officeDocument/2006/relationships/image" Target="../media/image990.png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4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1.png"/><Relationship Id="rId4" Type="http://schemas.openxmlformats.org/officeDocument/2006/relationships/image" Target="../media/image110.t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0.png"/><Relationship Id="rId5" Type="http://schemas.openxmlformats.org/officeDocument/2006/relationships/image" Target="../media/image116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8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122.png"/><Relationship Id="rId4" Type="http://schemas.openxmlformats.org/officeDocument/2006/relationships/image" Target="../media/image121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70.png"/><Relationship Id="rId7" Type="http://schemas.openxmlformats.org/officeDocument/2006/relationships/image" Target="../media/image93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0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28.png"/><Relationship Id="rId7" Type="http://schemas.openxmlformats.org/officeDocument/2006/relationships/image" Target="../media/image1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28.png"/><Relationship Id="rId7" Type="http://schemas.openxmlformats.org/officeDocument/2006/relationships/image" Target="../media/image1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28.png"/><Relationship Id="rId7" Type="http://schemas.openxmlformats.org/officeDocument/2006/relationships/image" Target="../media/image1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28.png"/><Relationship Id="rId7" Type="http://schemas.openxmlformats.org/officeDocument/2006/relationships/image" Target="../media/image3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28.png"/><Relationship Id="rId7" Type="http://schemas.openxmlformats.org/officeDocument/2006/relationships/image" Target="../media/image3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28.png"/><Relationship Id="rId7" Type="http://schemas.openxmlformats.org/officeDocument/2006/relationships/image" Target="../media/image3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0.png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011"/>
            <a:ext cx="6320589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Three scales of ice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𝐞𝐬𝐨𝐬𝐜𝐨𝐩𝐢𝐜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  <a:blipFill>
                <a:blip r:embed="rId4"/>
                <a:stretch>
                  <a:fillRect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BB5B4E-F0FC-C62C-CE0A-F89A898BD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03080"/>
            <a:ext cx="5979855" cy="289535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48EB51D-0A72-F37D-031A-57DD9CC1AA4C}"/>
              </a:ext>
            </a:extLst>
          </p:cNvPr>
          <p:cNvSpPr/>
          <p:nvPr/>
        </p:nvSpPr>
        <p:spPr>
          <a:xfrm>
            <a:off x="8368367" y="3598925"/>
            <a:ext cx="1984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1D9A9F-6381-33C8-8DF4-08A8C68797E5}"/>
              </a:ext>
            </a:extLst>
          </p:cNvPr>
          <p:cNvGrpSpPr/>
          <p:nvPr/>
        </p:nvGrpSpPr>
        <p:grpSpPr>
          <a:xfrm>
            <a:off x="7510665" y="136525"/>
            <a:ext cx="3733456" cy="2800092"/>
            <a:chOff x="7510665" y="136525"/>
            <a:chExt cx="3733456" cy="2800092"/>
          </a:xfrm>
        </p:grpSpPr>
        <p:pic>
          <p:nvPicPr>
            <p:cNvPr id="4" name="Picture 2" descr="Cirrus Clouds Free Photo Download | FreeImages">
              <a:extLst>
                <a:ext uri="{FF2B5EF4-FFF2-40B4-BE49-F238E27FC236}">
                  <a16:creationId xmlns:a16="http://schemas.microsoft.com/office/drawing/2014/main" id="{F9E9E87C-29CF-20F2-465B-EE7566F05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0665" y="136525"/>
              <a:ext cx="3733456" cy="280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C3C8C8-2ED4-8701-2C44-CE00343AE1DE}"/>
                </a:ext>
              </a:extLst>
            </p:cNvPr>
            <p:cNvCxnSpPr/>
            <p:nvPr/>
          </p:nvCxnSpPr>
          <p:spPr>
            <a:xfrm flipH="1">
              <a:off x="10459453" y="460546"/>
              <a:ext cx="352926" cy="1242820"/>
            </a:xfrm>
            <a:prstGeom prst="straightConnector1">
              <a:avLst/>
            </a:prstGeom>
            <a:ln w="635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24E600-9BF5-3615-A3BB-D1FC10421E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7037" y="1487694"/>
              <a:ext cx="947539" cy="190992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EA0593-8725-257E-92D8-9C56EC1E2E0E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576" y="1754977"/>
              <a:ext cx="251340" cy="640886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4C6F24-5F88-B58D-9732-F5006CF96BE7}"/>
                </a:ext>
              </a:extLst>
            </p:cNvPr>
            <p:cNvSpPr/>
            <p:nvPr/>
          </p:nvSpPr>
          <p:spPr>
            <a:xfrm>
              <a:off x="7733888" y="227313"/>
              <a:ext cx="23602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Atmospheric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107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The simulations also predicted that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/>
                  <a:t>surface II is more volatile than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/>
                  <a:t>surface I.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9C72-5526-00A2-8802-01380D31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B6707A9-3804-5941-8128-0D1F1EC7DE36}"/>
              </a:ext>
            </a:extLst>
          </p:cNvPr>
          <p:cNvGrpSpPr/>
          <p:nvPr/>
        </p:nvGrpSpPr>
        <p:grpSpPr>
          <a:xfrm>
            <a:off x="1269801" y="650750"/>
            <a:ext cx="9983356" cy="4672361"/>
            <a:chOff x="1269801" y="1532495"/>
            <a:chExt cx="9983356" cy="46723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74B89-20C1-9963-F784-CC27A6521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99" t="27039" r="38349" b="36943"/>
            <a:stretch/>
          </p:blipFill>
          <p:spPr>
            <a:xfrm>
              <a:off x="1269801" y="2533456"/>
              <a:ext cx="4431643" cy="3671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CF3E2A-99F2-50FC-DF03-28CCA2257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99" t="37476" r="38349" b="26506"/>
            <a:stretch/>
          </p:blipFill>
          <p:spPr>
            <a:xfrm rot="10800000">
              <a:off x="6821509" y="2533453"/>
              <a:ext cx="4431648" cy="367140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288AF69-ABF0-B8A6-964E-518105EBE2DE}"/>
                </a:ext>
              </a:extLst>
            </p:cNvPr>
            <p:cNvGrpSpPr/>
            <p:nvPr/>
          </p:nvGrpSpPr>
          <p:grpSpPr>
            <a:xfrm>
              <a:off x="1747157" y="1532495"/>
              <a:ext cx="3804081" cy="1081345"/>
              <a:chOff x="1747157" y="1385534"/>
              <a:chExt cx="3804081" cy="1081345"/>
            </a:xfrm>
          </p:grpSpPr>
          <p:cxnSp>
            <p:nvCxnSpPr>
              <p:cNvPr id="8" name="Curved Connector 7">
                <a:extLst>
                  <a:ext uri="{FF2B5EF4-FFF2-40B4-BE49-F238E27FC236}">
                    <a16:creationId xmlns:a16="http://schemas.microsoft.com/office/drawing/2014/main" id="{0474751E-04AB-1C85-3F72-BAC860BE476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40063" y="1692628"/>
                <a:ext cx="1014767" cy="400580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urved Connector 9">
                <a:extLst>
                  <a:ext uri="{FF2B5EF4-FFF2-40B4-BE49-F238E27FC236}">
                    <a16:creationId xmlns:a16="http://schemas.microsoft.com/office/drawing/2014/main" id="{88FEC4E4-A891-14F0-7D47-1BE2DBCD67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216337" y="1767833"/>
                <a:ext cx="1012370" cy="2525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805B847B-CD84-8433-1594-DDFF435DCF6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63608" y="1868629"/>
                <a:ext cx="1078949" cy="117550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A9119678-884D-7587-3ECD-5FFEA091F2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914031" y="1829672"/>
                <a:ext cx="1078950" cy="1954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65AB2E4-1664-63E7-8026-B8A28D03BC09}"/>
                </a:ext>
              </a:extLst>
            </p:cNvPr>
            <p:cNvGrpSpPr/>
            <p:nvPr/>
          </p:nvGrpSpPr>
          <p:grpSpPr>
            <a:xfrm>
              <a:off x="7189197" y="1534890"/>
              <a:ext cx="3967367" cy="1078950"/>
              <a:chOff x="1747157" y="1387929"/>
              <a:chExt cx="3967367" cy="1078950"/>
            </a:xfrm>
          </p:grpSpPr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D35BEB61-320E-CBBE-99C8-FC5F88C1111F}"/>
                  </a:ext>
                </a:extLst>
              </p:cNvPr>
              <p:cNvCxnSpPr/>
              <p:nvPr/>
            </p:nvCxnSpPr>
            <p:spPr>
              <a:xfrm rot="5400000" flipH="1" flipV="1">
                <a:off x="1567543" y="1567544"/>
                <a:ext cx="1012371" cy="653143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F7E02D50-BCF3-D03F-984E-F4500B6B1B3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853154" y="1767833"/>
                <a:ext cx="1012370" cy="2525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D4878998-ABC7-6BDF-AA4E-48289B31A2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077317" y="1829672"/>
                <a:ext cx="1078950" cy="195464"/>
              </a:xfrm>
              <a:prstGeom prst="curvedConnector3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534E54-A378-372A-08B4-CA0D3AF4A21C}"/>
                    </a:ext>
                  </a:extLst>
                </p:cNvPr>
                <p:cNvSpPr txBox="1"/>
                <p:nvPr/>
              </p:nvSpPr>
              <p:spPr>
                <a:xfrm>
                  <a:off x="3125052" y="1988228"/>
                  <a:ext cx="16638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II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534E54-A378-372A-08B4-CA0D3AF4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5052" y="1988228"/>
                  <a:ext cx="166384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515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6E17382-7AC5-9085-C475-45167BAA63CE}"/>
                    </a:ext>
                  </a:extLst>
                </p:cNvPr>
                <p:cNvSpPr txBox="1"/>
                <p:nvPr/>
              </p:nvSpPr>
              <p:spPr>
                <a:xfrm>
                  <a:off x="9112458" y="1947789"/>
                  <a:ext cx="16638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6E17382-7AC5-9085-C475-45167BAA63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2458" y="1947789"/>
                  <a:ext cx="166384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758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5309B-29FD-76CB-3A23-85FBDCF77603}"/>
                  </a:ext>
                </a:extLst>
              </p:cNvPr>
              <p:cNvSpPr txBox="1"/>
              <p:nvPr/>
            </p:nvSpPr>
            <p:spPr>
              <a:xfrm>
                <a:off x="1269801" y="5456104"/>
                <a:ext cx="9593038" cy="1263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More volatile =&gt; higher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 =&gt; higher chemical potential, which will affect the rate at which the two surfaces will be able to hold onto new water molecules that just landed from the vapor phase.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5309B-29FD-76CB-3A23-85FBDCF7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01" y="5456104"/>
                <a:ext cx="9593038" cy="1263103"/>
              </a:xfrm>
              <a:prstGeom prst="rect">
                <a:avLst/>
              </a:prstGeom>
              <a:blipFill>
                <a:blip r:embed="rId6"/>
                <a:stretch>
                  <a:fillRect t="-1000" r="-793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43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8790B6-4D77-F443-9120-C57B90D6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44" y="25814232"/>
            <a:ext cx="4586623" cy="3352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C835F-91AC-4B46-8C1B-A793A5AA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844" y="25966632"/>
            <a:ext cx="4586623" cy="3352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6AA60C-F669-3666-BFE9-E61D747B575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Scaling up to the </a:t>
            </a:r>
            <a:r>
              <a:rPr lang="en-US" sz="2400" b="1" i="1" dirty="0"/>
              <a:t>mesoscale </a:t>
            </a:r>
            <a:r>
              <a:rPr lang="en-US" sz="2400" b="1" dirty="0"/>
              <a:t>(or </a:t>
            </a:r>
            <a:r>
              <a:rPr lang="en-US" sz="2400" b="1" i="1" dirty="0"/>
              <a:t>SEM scale</a:t>
            </a:r>
            <a:r>
              <a:rPr lang="en-US" sz="2400" b="1" dirty="0"/>
              <a:t>) led to a pair of partial differential equations 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88BBAF-FD5A-A46B-46DE-D456B4157C6D}"/>
              </a:ext>
            </a:extLst>
          </p:cNvPr>
          <p:cNvGrpSpPr/>
          <p:nvPr/>
        </p:nvGrpSpPr>
        <p:grpSpPr>
          <a:xfrm>
            <a:off x="558327" y="647151"/>
            <a:ext cx="7324512" cy="5855096"/>
            <a:chOff x="2465506" y="647151"/>
            <a:chExt cx="7324512" cy="58550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435855-D7ED-F243-8878-4B21299938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65506" y="647151"/>
              <a:ext cx="7324512" cy="5855096"/>
              <a:chOff x="1996432" y="1031821"/>
              <a:chExt cx="7042046" cy="5281535"/>
            </a:xfrm>
          </p:grpSpPr>
          <p:pic>
            <p:nvPicPr>
              <p:cNvPr id="12" name="Picture 2" descr="http://webspace.pugetsound.edu/facultypages/nesh/Vpsem%20Micrographs%20of%20Ice/2011-05-18%20MB/5-18-11%20flat%20on%20(1).jpg">
                <a:extLst>
                  <a:ext uri="{FF2B5EF4-FFF2-40B4-BE49-F238E27FC236}">
                    <a16:creationId xmlns:a16="http://schemas.microsoft.com/office/drawing/2014/main" id="{883B8E7F-5ED9-2049-9726-E19FA6EF0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6432" y="1031821"/>
                <a:ext cx="7042046" cy="5281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2B2795B-AFE2-3B44-8F87-353150ED4E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4214" y="1863915"/>
                <a:ext cx="1629730" cy="36763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F2D872A-A022-8D77-2D54-BB61C2DFEEF1}"/>
                </a:ext>
              </a:extLst>
            </p:cNvPr>
            <p:cNvSpPr/>
            <p:nvPr/>
          </p:nvSpPr>
          <p:spPr>
            <a:xfrm>
              <a:off x="7037769" y="1333500"/>
              <a:ext cx="258381" cy="25515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3D8B7F-4511-E04F-B5CC-84406BAA80A3}"/>
                </a:ext>
              </a:extLst>
            </p:cNvPr>
            <p:cNvSpPr/>
            <p:nvPr/>
          </p:nvSpPr>
          <p:spPr>
            <a:xfrm>
              <a:off x="5266119" y="5581650"/>
              <a:ext cx="258381" cy="25515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269025F-A68E-CBD4-B924-729C2D178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216" y="1696720"/>
            <a:ext cx="4253555" cy="16552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8F647-CEF4-D406-4633-398C17B66442}"/>
              </a:ext>
            </a:extLst>
          </p:cNvPr>
          <p:cNvSpPr txBox="1"/>
          <p:nvPr/>
        </p:nvSpPr>
        <p:spPr>
          <a:xfrm>
            <a:off x="7974467" y="4369471"/>
            <a:ext cx="391292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… of which I’ll be describing a revised version here.</a:t>
            </a:r>
          </a:p>
        </p:txBody>
      </p:sp>
    </p:spTree>
    <p:extLst>
      <p:ext uri="{BB962C8B-B14F-4D97-AF65-F5344CB8AC3E}">
        <p14:creationId xmlns:p14="http://schemas.microsoft.com/office/powerpoint/2010/main" val="299889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Two coupled PDEs and the processes they’re meant to represent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C63D90-73AD-A8A5-9B4F-7A30380D1032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</m:oMath>
                </a14:m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3000" i="1" dirty="0"/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C63D90-73AD-A8A5-9B4F-7A30380D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Interconversion of quasi-liquid with the underlying ice lattice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799496" y="4679362"/>
            <a:ext cx="420204" cy="6539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DD93B92-9F0D-7B86-3721-3B8B9AA9EA5D}"/>
              </a:ext>
            </a:extLst>
          </p:cNvPr>
          <p:cNvSpPr/>
          <p:nvPr/>
        </p:nvSpPr>
        <p:spPr>
          <a:xfrm>
            <a:off x="2999120" y="2086609"/>
            <a:ext cx="2811130" cy="62203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6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Interconversion of quasi-liquid with the underlying ice lattice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799496" y="4679362"/>
            <a:ext cx="420204" cy="6539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C103DC-8011-B345-642A-9EC0CB03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DD93B92-9F0D-7B86-3721-3B8B9AA9EA5D}"/>
              </a:ext>
            </a:extLst>
          </p:cNvPr>
          <p:cNvSpPr/>
          <p:nvPr/>
        </p:nvSpPr>
        <p:spPr>
          <a:xfrm>
            <a:off x="2999120" y="2086609"/>
            <a:ext cx="2811130" cy="62203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26DF4-A4FD-2939-9137-5253442228B0}"/>
                  </a:ext>
                </a:extLst>
              </p:cNvPr>
              <p:cNvSpPr txBox="1"/>
              <p:nvPr/>
            </p:nvSpPr>
            <p:spPr>
              <a:xfrm>
                <a:off x="221681" y="3366903"/>
                <a:ext cx="4250475" cy="25483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dirty="0"/>
                  <a:t> is the equilibrium thickness of the QLL. Recall that MD said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QLL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26DF4-A4FD-2939-9137-525344222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81" y="3366903"/>
                <a:ext cx="4250475" cy="2548390"/>
              </a:xfrm>
              <a:prstGeom prst="rect">
                <a:avLst/>
              </a:prstGeom>
              <a:blipFill>
                <a:blip r:embed="rId4"/>
                <a:stretch>
                  <a:fillRect l="-1780" r="-3561" b="-19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725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Surface diffusion of the QLL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419600" y="3594100"/>
            <a:ext cx="1473200" cy="10414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6F810-7C39-4CA4-0465-61CEBE6123B8}"/>
              </a:ext>
            </a:extLst>
          </p:cNvPr>
          <p:cNvSpPr/>
          <p:nvPr/>
        </p:nvSpPr>
        <p:spPr>
          <a:xfrm>
            <a:off x="1641873" y="918537"/>
            <a:ext cx="2411511" cy="7112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81BC-799F-4B56-B795-B8EE84D0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Surface diffusion of the QLL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1641873" y="918537"/>
            <a:ext cx="2411511" cy="7112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4419600" y="3594100"/>
            <a:ext cx="1473200" cy="10414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A1FF6D-E990-561A-A82D-D6F8AEACE202}"/>
                  </a:ext>
                </a:extLst>
              </p:cNvPr>
              <p:cNvSpPr txBox="1"/>
              <p:nvPr/>
            </p:nvSpPr>
            <p:spPr>
              <a:xfrm>
                <a:off x="269866" y="3594100"/>
                <a:ext cx="3772627" cy="19650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estimated from MD.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angle the ice surface makes with respect to the prismatic frame.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A1FF6D-E990-561A-A82D-D6F8AEACE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6" y="3594100"/>
                <a:ext cx="3772627" cy="1965090"/>
              </a:xfrm>
              <a:prstGeom prst="rect">
                <a:avLst/>
              </a:prstGeom>
              <a:blipFill>
                <a:blip r:embed="rId4"/>
                <a:stretch>
                  <a:fillRect l="-2341" t="-1274" b="-57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2FCEBB-22A4-05B1-4E57-407F1C415FF5}"/>
              </a:ext>
            </a:extLst>
          </p:cNvPr>
          <p:cNvCxnSpPr>
            <a:cxnSpLocks/>
          </p:cNvCxnSpPr>
          <p:nvPr/>
        </p:nvCxnSpPr>
        <p:spPr>
          <a:xfrm flipV="1">
            <a:off x="5513696" y="4868656"/>
            <a:ext cx="582304" cy="450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2DB51D-9195-D768-4A04-70DFF471BDA9}"/>
              </a:ext>
            </a:extLst>
          </p:cNvPr>
          <p:cNvCxnSpPr>
            <a:cxnSpLocks/>
          </p:cNvCxnSpPr>
          <p:nvPr/>
        </p:nvCxnSpPr>
        <p:spPr>
          <a:xfrm>
            <a:off x="6096000" y="4868656"/>
            <a:ext cx="570046" cy="2250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79A7F-A522-49B5-BD71-C4364B4A9A90}"/>
                  </a:ext>
                </a:extLst>
              </p:cNvPr>
              <p:cNvSpPr txBox="1"/>
              <p:nvPr/>
            </p:nvSpPr>
            <p:spPr>
              <a:xfrm>
                <a:off x="5761613" y="4844906"/>
                <a:ext cx="6925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79A7F-A522-49B5-BD71-C4364B4A9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13" y="4844906"/>
                <a:ext cx="69252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37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Exchange with the overlying water vapor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4398015" y="929267"/>
            <a:ext cx="1390650" cy="7677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8267700" y="3041718"/>
            <a:ext cx="1663700" cy="13016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C16EB-3551-D3CC-2E1D-5BCF776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57" y="2086609"/>
            <a:ext cx="7030079" cy="456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/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m:rPr>
                        <m:nor/>
                      </m:rPr>
                      <a:rPr lang="en-US" sz="3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i="1" dirty="0"/>
                  <a:t> </a:t>
                </a:r>
              </a:p>
              <a:p>
                <a:endParaRPr lang="en-US" sz="30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B2CF1-F850-8842-5CE9-9B70FFF5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1" y="840325"/>
                <a:ext cx="6524558" cy="1934504"/>
              </a:xfrm>
              <a:prstGeom prst="rect">
                <a:avLst/>
              </a:prstGeom>
              <a:blipFill>
                <a:blip r:embed="rId3"/>
                <a:stretch>
                  <a:fillRect b="-19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Exchange with the overlying water vapor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EE1B8-4B4A-A279-9F7C-623A32C94D70}"/>
              </a:ext>
            </a:extLst>
          </p:cNvPr>
          <p:cNvSpPr/>
          <p:nvPr/>
        </p:nvSpPr>
        <p:spPr>
          <a:xfrm>
            <a:off x="4398015" y="929267"/>
            <a:ext cx="1390650" cy="7677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660C3-A142-2328-0319-E251E1050EFC}"/>
              </a:ext>
            </a:extLst>
          </p:cNvPr>
          <p:cNvSpPr/>
          <p:nvPr/>
        </p:nvSpPr>
        <p:spPr>
          <a:xfrm>
            <a:off x="8267700" y="3041718"/>
            <a:ext cx="1663700" cy="130168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5CA3C-95A6-D8FC-C3A2-F1978F178431}"/>
                  </a:ext>
                </a:extLst>
              </p:cNvPr>
              <p:cNvSpPr txBox="1"/>
              <p:nvPr/>
            </p:nvSpPr>
            <p:spPr>
              <a:xfrm>
                <a:off x="379310" y="3541059"/>
                <a:ext cx="3762580" cy="230832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is the rate at which water vapor hits the surface.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local supersaturation.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5CA3C-95A6-D8FC-C3A2-F1978F17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10" y="3541059"/>
                <a:ext cx="3762580" cy="2308324"/>
              </a:xfrm>
              <a:prstGeom prst="rect">
                <a:avLst/>
              </a:prstGeom>
              <a:blipFill>
                <a:blip r:embed="rId4"/>
                <a:stretch>
                  <a:fillRect l="-2349" t="-1087" r="-2013" b="-380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946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A little more explanation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… it depends on the overlying vapor pressure,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5334-2188-2C16-0951-79CB8713B7EE}"/>
              </a:ext>
            </a:extLst>
          </p:cNvPr>
          <p:cNvGrpSpPr/>
          <p:nvPr/>
        </p:nvGrpSpPr>
        <p:grpSpPr>
          <a:xfrm>
            <a:off x="532576" y="973046"/>
            <a:ext cx="4892772" cy="5364186"/>
            <a:chOff x="1713676" y="973046"/>
            <a:chExt cx="4892772" cy="53641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A450AA-CC7A-7AE3-21E8-2E87C80A8D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3676" y="1523108"/>
              <a:ext cx="4814124" cy="4814124"/>
              <a:chOff x="3974276" y="1315904"/>
              <a:chExt cx="3114281" cy="31142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96E5F0-F57B-E719-CB2A-C4FD3DCEA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74276" y="1315904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22" name="Picture 8">
                  <a:extLst>
                    <a:ext uri="{FF2B5EF4-FFF2-40B4-BE49-F238E27FC236}">
                      <a16:creationId xmlns:a16="http://schemas.microsoft.com/office/drawing/2014/main" id="{832B7F64-8C67-E3AF-144D-2396FC9FC2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684286-D5DD-704E-FB49-F3972A0B5284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24" name="Donut 23">
                    <a:extLst>
                      <a:ext uri="{FF2B5EF4-FFF2-40B4-BE49-F238E27FC236}">
                        <a16:creationId xmlns:a16="http://schemas.microsoft.com/office/drawing/2014/main" id="{FAC8AC03-C270-9F01-8F08-5A3E56D29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Donut 24">
                    <a:extLst>
                      <a:ext uri="{FF2B5EF4-FFF2-40B4-BE49-F238E27FC236}">
                        <a16:creationId xmlns:a16="http://schemas.microsoft.com/office/drawing/2014/main" id="{A20CEE8D-A212-FDB4-CEA7-E44E6E0BD4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Donut 25">
                    <a:extLst>
                      <a:ext uri="{FF2B5EF4-FFF2-40B4-BE49-F238E27FC236}">
                        <a16:creationId xmlns:a16="http://schemas.microsoft.com/office/drawing/2014/main" id="{BDD3D9C5-C663-69DD-1B24-AD3101AE19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438AB3-BC6A-422F-80D3-4D8889CAB908}"/>
                  </a:ext>
                </a:extLst>
              </p:cNvPr>
              <p:cNvSpPr txBox="1"/>
              <p:nvPr/>
            </p:nvSpPr>
            <p:spPr>
              <a:xfrm>
                <a:off x="4876033" y="2569593"/>
                <a:ext cx="12769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Ice crystal</a:t>
                </a:r>
              </a:p>
              <a:p>
                <a:pPr algn="ctr"/>
                <a:r>
                  <a:rPr lang="en-US" dirty="0"/>
                  <a:t>(2D)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/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1F89A1-16A6-D751-6655-744797AF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224" y="973046"/>
                  <a:ext cx="2185224" cy="490199"/>
                </a:xfrm>
                <a:prstGeom prst="rect">
                  <a:avLst/>
                </a:prstGeom>
                <a:blipFill>
                  <a:blip r:embed="rId4"/>
                  <a:stretch>
                    <a:fillRect l="-462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Down Arrow 31">
            <a:extLst>
              <a:ext uri="{FF2B5EF4-FFF2-40B4-BE49-F238E27FC236}">
                <a16:creationId xmlns:a16="http://schemas.microsoft.com/office/drawing/2014/main" id="{D6F480BE-923F-E886-17DA-62F62CAC1308}"/>
              </a:ext>
            </a:extLst>
          </p:cNvPr>
          <p:cNvSpPr/>
          <p:nvPr/>
        </p:nvSpPr>
        <p:spPr>
          <a:xfrm rot="10800000">
            <a:off x="2667000" y="110490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1A9FC82-BADB-AB69-1BFC-BE5A49B530D7}"/>
              </a:ext>
            </a:extLst>
          </p:cNvPr>
          <p:cNvSpPr/>
          <p:nvPr/>
        </p:nvSpPr>
        <p:spPr>
          <a:xfrm rot="7137542">
            <a:off x="999119" y="2044699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B5AC7B-9F51-BFB0-313F-CCA2488FBB32}"/>
              </a:ext>
            </a:extLst>
          </p:cNvPr>
          <p:cNvSpPr/>
          <p:nvPr/>
        </p:nvSpPr>
        <p:spPr>
          <a:xfrm rot="3600590">
            <a:off x="961019" y="3984290"/>
            <a:ext cx="482600" cy="18288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BDA2A-1F08-F9B2-DAE6-49D21386F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23108"/>
            <a:ext cx="5384737" cy="449106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E8D37F-9CF0-9C6C-A18B-896B8A66FCF6}"/>
              </a:ext>
            </a:extLst>
          </p:cNvPr>
          <p:cNvCxnSpPr>
            <a:cxnSpLocks/>
          </p:cNvCxnSpPr>
          <p:nvPr/>
        </p:nvCxnSpPr>
        <p:spPr>
          <a:xfrm>
            <a:off x="2311400" y="2965974"/>
            <a:ext cx="1193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76B8B0-5155-9E76-F40B-6989BAA26291}"/>
              </a:ext>
            </a:extLst>
          </p:cNvPr>
          <p:cNvCxnSpPr>
            <a:cxnSpLocks/>
          </p:cNvCxnSpPr>
          <p:nvPr/>
        </p:nvCxnSpPr>
        <p:spPr>
          <a:xfrm>
            <a:off x="6424258" y="5410200"/>
            <a:ext cx="46355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5961-F293-A4BA-A4BA-9F172D469277}"/>
                  </a:ext>
                </a:extLst>
              </p:cNvPr>
              <p:cNvSpPr txBox="1"/>
              <p:nvPr/>
            </p:nvSpPr>
            <p:spPr>
              <a:xfrm>
                <a:off x="6982686" y="1759801"/>
                <a:ext cx="35994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Supersaturation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greater at facet corners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5961-F293-A4BA-A4BA-9F172D469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86" y="1759801"/>
                <a:ext cx="3599493" cy="830997"/>
              </a:xfrm>
              <a:prstGeom prst="rect">
                <a:avLst/>
              </a:prstGeom>
              <a:blipFill>
                <a:blip r:embed="rId6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AC515F6-E802-7A52-D3DA-3FF6189A7D97}"/>
              </a:ext>
            </a:extLst>
          </p:cNvPr>
          <p:cNvGrpSpPr/>
          <p:nvPr/>
        </p:nvGrpSpPr>
        <p:grpSpPr>
          <a:xfrm>
            <a:off x="6880024" y="346534"/>
            <a:ext cx="3664277" cy="1863265"/>
            <a:chOff x="6880024" y="1984834"/>
            <a:chExt cx="3664277" cy="1863265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AFF451EC-4B27-6AF4-01EF-AC8F583CF781}"/>
                </a:ext>
              </a:extLst>
            </p:cNvPr>
            <p:cNvSpPr/>
            <p:nvPr/>
          </p:nvSpPr>
          <p:spPr>
            <a:xfrm rot="2176602">
              <a:off x="6880024" y="1984834"/>
              <a:ext cx="482600" cy="182880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A2FC75E-0D1B-9790-E0C2-90B4D15BDC28}"/>
                </a:ext>
              </a:extLst>
            </p:cNvPr>
            <p:cNvSpPr/>
            <p:nvPr/>
          </p:nvSpPr>
          <p:spPr>
            <a:xfrm rot="19510987">
              <a:off x="10061701" y="2019299"/>
              <a:ext cx="482600" cy="182880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27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9011"/>
            <a:ext cx="7145306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Here I’ll be focusing on the molecular and mesoscopic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𝐞𝐬𝐨𝐬𝐜𝐨𝐩𝐢𝐜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523220"/>
              </a:xfrm>
              <a:prstGeom prst="rect">
                <a:avLst/>
              </a:prstGeom>
              <a:blipFill>
                <a:blip r:embed="rId4"/>
                <a:stretch>
                  <a:fillRect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irrus Clouds Free Photo Download | FreeImages">
            <a:extLst>
              <a:ext uri="{FF2B5EF4-FFF2-40B4-BE49-F238E27FC236}">
                <a16:creationId xmlns:a16="http://schemas.microsoft.com/office/drawing/2014/main" id="{F9E9E87C-29CF-20F2-465B-EE7566F0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665" y="136525"/>
            <a:ext cx="3733456" cy="280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B5B4E-F0FC-C62C-CE0A-F89A898BD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303080"/>
            <a:ext cx="5979855" cy="2895354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C3C8C8-2ED4-8701-2C44-CE00343AE1DE}"/>
              </a:ext>
            </a:extLst>
          </p:cNvPr>
          <p:cNvCxnSpPr/>
          <p:nvPr/>
        </p:nvCxnSpPr>
        <p:spPr>
          <a:xfrm flipH="1">
            <a:off x="10459453" y="460546"/>
            <a:ext cx="352926" cy="124282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24E600-9BF5-3615-A3BB-D1FC10421E57}"/>
              </a:ext>
            </a:extLst>
          </p:cNvPr>
          <p:cNvCxnSpPr>
            <a:cxnSpLocks/>
          </p:cNvCxnSpPr>
          <p:nvPr/>
        </p:nvCxnSpPr>
        <p:spPr>
          <a:xfrm flipH="1" flipV="1">
            <a:off x="9437037" y="1487694"/>
            <a:ext cx="947539" cy="190992"/>
          </a:xfrm>
          <a:prstGeom prst="straightConnector1">
            <a:avLst/>
          </a:prstGeom>
          <a:ln w="635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EA0593-8725-257E-92D8-9C56EC1E2E0E}"/>
              </a:ext>
            </a:extLst>
          </p:cNvPr>
          <p:cNvCxnSpPr>
            <a:cxnSpLocks/>
          </p:cNvCxnSpPr>
          <p:nvPr/>
        </p:nvCxnSpPr>
        <p:spPr>
          <a:xfrm>
            <a:off x="10384576" y="1754977"/>
            <a:ext cx="251340" cy="640886"/>
          </a:xfrm>
          <a:prstGeom prst="straightConnector1">
            <a:avLst/>
          </a:prstGeom>
          <a:ln w="635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8EB51D-0A72-F37D-031A-57DD9CC1AA4C}"/>
              </a:ext>
            </a:extLst>
          </p:cNvPr>
          <p:cNvSpPr/>
          <p:nvPr/>
        </p:nvSpPr>
        <p:spPr>
          <a:xfrm>
            <a:off x="8368367" y="3598925"/>
            <a:ext cx="1984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4C6F24-5F88-B58D-9732-F5006CF96BE7}"/>
              </a:ext>
            </a:extLst>
          </p:cNvPr>
          <p:cNvSpPr/>
          <p:nvPr/>
        </p:nvSpPr>
        <p:spPr>
          <a:xfrm>
            <a:off x="7733888" y="227313"/>
            <a:ext cx="2360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Atmospheric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1A1FC-8057-698C-F447-50EB3D35EBBF}"/>
              </a:ext>
            </a:extLst>
          </p:cNvPr>
          <p:cNvSpPr/>
          <p:nvPr/>
        </p:nvSpPr>
        <p:spPr>
          <a:xfrm>
            <a:off x="473645" y="2678510"/>
            <a:ext cx="3641157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u="sng" dirty="0"/>
              <a:t>Part I: </a:t>
            </a:r>
          </a:p>
          <a:p>
            <a:r>
              <a:rPr lang="en-US" sz="2400" dirty="0"/>
              <a:t>How do growing ice surfaces remain flat?</a:t>
            </a:r>
          </a:p>
          <a:p>
            <a:endParaRPr lang="en-US" sz="2400" dirty="0"/>
          </a:p>
          <a:p>
            <a:r>
              <a:rPr lang="en-US" sz="2400" u="sng" dirty="0"/>
              <a:t>Part II:</a:t>
            </a:r>
          </a:p>
          <a:p>
            <a:r>
              <a:rPr lang="en-US" sz="2400" dirty="0"/>
              <a:t>How do they become rough? (Actually, what is roughness?)</a:t>
            </a:r>
          </a:p>
        </p:txBody>
      </p:sp>
    </p:spTree>
    <p:extLst>
      <p:ext uri="{BB962C8B-B14F-4D97-AF65-F5344CB8AC3E}">
        <p14:creationId xmlns:p14="http://schemas.microsoft.com/office/powerpoint/2010/main" val="249021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also depends on the state of the QLL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D4D83D-0A56-438A-1068-F9D3A5BCE130}"/>
                  </a:ext>
                </a:extLst>
              </p:cNvPr>
              <p:cNvSpPr txBox="1"/>
              <p:nvPr/>
            </p:nvSpPr>
            <p:spPr>
              <a:xfrm>
                <a:off x="469558" y="1463246"/>
                <a:ext cx="7422828" cy="5100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Define a variable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 that: </a:t>
                </a:r>
              </a:p>
              <a:p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represent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II (thick, more volatile)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represent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</a:t>
                </a:r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(thin, less volatile)</a:t>
                </a:r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(accomplished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>
                    <a:ea typeface="Cambria Math" panose="02040503050406030204" pitchFamily="18" charset="0"/>
                  </a:rPr>
                  <a:t>Then the actual supersaturation felt at any position on the surface is </a:t>
                </a: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/>
                  <a:t> is the difference in equilibrium supersaturation between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I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surface II.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D4D83D-0A56-438A-1068-F9D3A5BCE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58" y="1463246"/>
                <a:ext cx="7422828" cy="5100948"/>
              </a:xfrm>
              <a:prstGeom prst="rect">
                <a:avLst/>
              </a:prstGeom>
              <a:blipFill>
                <a:blip r:embed="rId3"/>
                <a:stretch>
                  <a:fillRect l="-1195" t="-746" b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DCE1FE1-946E-8CDE-7007-2A63056D8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9" t="37476" r="38349" b="26506"/>
          <a:stretch/>
        </p:blipFill>
        <p:spPr>
          <a:xfrm rot="10800000">
            <a:off x="8765765" y="3291826"/>
            <a:ext cx="1762957" cy="1460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94D75E-1575-5C4F-89AB-D6EA47EEE8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9" t="27039" r="38349" b="36943"/>
          <a:stretch/>
        </p:blipFill>
        <p:spPr>
          <a:xfrm>
            <a:off x="8765767" y="1464315"/>
            <a:ext cx="1762955" cy="14605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53D1D-968C-2DA6-475F-3DFE21A715F2}"/>
              </a:ext>
            </a:extLst>
          </p:cNvPr>
          <p:cNvCxnSpPr>
            <a:cxnSpLocks/>
          </p:cNvCxnSpPr>
          <p:nvPr/>
        </p:nvCxnSpPr>
        <p:spPr>
          <a:xfrm flipV="1">
            <a:off x="7389341" y="1729871"/>
            <a:ext cx="1223318" cy="692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9CDCB7-1B7D-1902-77AB-5FB0E4F3C8AF}"/>
              </a:ext>
            </a:extLst>
          </p:cNvPr>
          <p:cNvCxnSpPr>
            <a:cxnSpLocks/>
          </p:cNvCxnSpPr>
          <p:nvPr/>
        </p:nvCxnSpPr>
        <p:spPr>
          <a:xfrm>
            <a:off x="7092778" y="2871696"/>
            <a:ext cx="1519881" cy="551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11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5AC7D5-3C01-A4B6-D180-E7B57FF11769}"/>
                  </a:ext>
                </a:extLst>
              </p:cNvPr>
              <p:cNvSpPr txBox="1"/>
              <p:nvPr/>
            </p:nvSpPr>
            <p:spPr>
              <a:xfrm>
                <a:off x="1467363" y="2764999"/>
                <a:ext cx="9422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5AC7D5-3C01-A4B6-D180-E7B57FF11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63" y="2764999"/>
                <a:ext cx="942203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Ntot.mp4">
            <a:hlinkClick r:id="" action="ppaction://media"/>
            <a:extLst>
              <a:ext uri="{FF2B5EF4-FFF2-40B4-BE49-F238E27FC236}">
                <a16:creationId xmlns:a16="http://schemas.microsoft.com/office/drawing/2014/main" id="{47EEFBED-218D-2A9E-1DCC-F5C7A35205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5999" y="763029"/>
            <a:ext cx="7142207" cy="535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OK, let’s look at some results – solving the PDE starting with a flat surface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774013-9C48-D773-F1A3-6F0EA9657862}"/>
              </a:ext>
            </a:extLst>
          </p:cNvPr>
          <p:cNvGrpSpPr/>
          <p:nvPr/>
        </p:nvGrpSpPr>
        <p:grpSpPr>
          <a:xfrm>
            <a:off x="1467363" y="592094"/>
            <a:ext cx="8507284" cy="5673811"/>
            <a:chOff x="1467363" y="592094"/>
            <a:chExt cx="8507284" cy="56738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8C70813-C584-D9D1-C937-8F07FAF7C0B1}"/>
                    </a:ext>
                  </a:extLst>
                </p:cNvPr>
                <p:cNvSpPr txBox="1"/>
                <p:nvPr/>
              </p:nvSpPr>
              <p:spPr>
                <a:xfrm>
                  <a:off x="1467363" y="2764999"/>
                  <a:ext cx="942203" cy="487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𝑸𝑳𝑳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8C70813-C584-D9D1-C937-8F07FAF7C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7363" y="2764999"/>
                  <a:ext cx="942203" cy="48776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NQLL.mp4">
              <a:hlinkClick r:id="" action="ppaction://media"/>
              <a:extLst>
                <a:ext uri="{FF2B5EF4-FFF2-40B4-BE49-F238E27FC236}">
                  <a16:creationId xmlns:a16="http://schemas.microsoft.com/office/drawing/2014/main" id="{A7B493C8-B0AA-0DAE-9C77-5AAE93916FF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2409566" y="592094"/>
              <a:ext cx="7565081" cy="567381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6D588CA-9437-1955-FF9F-B46BA6290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99" t="37476" r="38349" b="26506"/>
          <a:stretch/>
        </p:blipFill>
        <p:spPr>
          <a:xfrm rot="10800000">
            <a:off x="9692728" y="4215272"/>
            <a:ext cx="1762955" cy="1460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9BE898-4C86-5FBC-7E9F-B8FDFD59C4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99" t="27039" r="38349" b="36943"/>
          <a:stretch/>
        </p:blipFill>
        <p:spPr>
          <a:xfrm>
            <a:off x="9692729" y="1039587"/>
            <a:ext cx="1762955" cy="14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3532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8962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𝑸𝑳𝑳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together =&gt; steps correspond to mainly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 (thin QLL)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89621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980660" y="461665"/>
            <a:ext cx="10235103" cy="61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AC005-C6EF-3916-65CF-D723FE9EB329}"/>
              </a:ext>
            </a:extLst>
          </p:cNvPr>
          <p:cNvCxnSpPr>
            <a:cxnSpLocks/>
          </p:cNvCxnSpPr>
          <p:nvPr/>
        </p:nvCxnSpPr>
        <p:spPr>
          <a:xfrm flipH="1">
            <a:off x="4655127" y="3192087"/>
            <a:ext cx="731520" cy="1645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54B0C-A618-316F-31AB-6342CE3007A1}"/>
              </a:ext>
            </a:extLst>
          </p:cNvPr>
          <p:cNvCxnSpPr>
            <a:cxnSpLocks/>
          </p:cNvCxnSpPr>
          <p:nvPr/>
        </p:nvCxnSpPr>
        <p:spPr>
          <a:xfrm flipH="1">
            <a:off x="5037513" y="3192087"/>
            <a:ext cx="515389" cy="1945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7AD6A-0D18-2883-AA0E-FAB7C1ED1987}"/>
              </a:ext>
            </a:extLst>
          </p:cNvPr>
          <p:cNvCxnSpPr>
            <a:cxnSpLocks/>
          </p:cNvCxnSpPr>
          <p:nvPr/>
        </p:nvCxnSpPr>
        <p:spPr>
          <a:xfrm flipH="1">
            <a:off x="4389120" y="3192087"/>
            <a:ext cx="791014" cy="1379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D649479-4589-9164-DAF9-0666BC441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9" t="37476" r="38349" b="26506"/>
          <a:stretch/>
        </p:blipFill>
        <p:spPr>
          <a:xfrm rot="10800000">
            <a:off x="4784627" y="853156"/>
            <a:ext cx="2823258" cy="23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33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643AF363-53A2-24BE-F7A8-2B48D77FD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/>
          <a:stretch/>
        </p:blipFill>
        <p:spPr bwMode="auto">
          <a:xfrm>
            <a:off x="980660" y="461665"/>
            <a:ext cx="10235103" cy="61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AC005-C6EF-3916-65CF-D723FE9EB329}"/>
              </a:ext>
            </a:extLst>
          </p:cNvPr>
          <p:cNvCxnSpPr>
            <a:cxnSpLocks/>
          </p:cNvCxnSpPr>
          <p:nvPr/>
        </p:nvCxnSpPr>
        <p:spPr>
          <a:xfrm flipH="1">
            <a:off x="4807365" y="3192087"/>
            <a:ext cx="579282" cy="17622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54B0C-A618-316F-31AB-6342CE3007A1}"/>
              </a:ext>
            </a:extLst>
          </p:cNvPr>
          <p:cNvCxnSpPr>
            <a:cxnSpLocks/>
          </p:cNvCxnSpPr>
          <p:nvPr/>
        </p:nvCxnSpPr>
        <p:spPr>
          <a:xfrm flipH="1">
            <a:off x="5253644" y="3192087"/>
            <a:ext cx="299258" cy="2028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7AD6A-0D18-2883-AA0E-FAB7C1ED1987}"/>
              </a:ext>
            </a:extLst>
          </p:cNvPr>
          <p:cNvCxnSpPr>
            <a:cxnSpLocks/>
          </p:cNvCxnSpPr>
          <p:nvPr/>
        </p:nvCxnSpPr>
        <p:spPr>
          <a:xfrm flipH="1">
            <a:off x="4517724" y="3192087"/>
            <a:ext cx="662410" cy="1496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57B692E-AD3B-73AC-7783-48B7B3C08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99" t="27039" r="38349" b="36943"/>
          <a:stretch/>
        </p:blipFill>
        <p:spPr>
          <a:xfrm>
            <a:off x="4807365" y="923330"/>
            <a:ext cx="2738552" cy="2268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D2BC71-5D9E-33F2-D23F-58E74AA6D8F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8962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𝑸𝑳𝑳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together =&gt; terraces correspond to mainly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 (thick QLL)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D2BC71-5D9E-33F2-D23F-58E74AA6D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89621"/>
              </a:xfrm>
              <a:prstGeom prst="rect">
                <a:avLst/>
              </a:prstGeom>
              <a:blipFill>
                <a:blip r:embed="rId4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552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After long enough time, a </a:t>
            </a:r>
            <a:r>
              <a:rPr lang="en-US" sz="2400" b="1" i="1" dirty="0"/>
              <a:t>stable limit cycle </a:t>
            </a:r>
            <a:r>
              <a:rPr lang="en-US" sz="2400" b="1" dirty="0"/>
              <a:t>emerges</a:t>
            </a:r>
            <a:endParaRPr lang="en-US" sz="2400" b="1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87C51E-264F-9EB6-16CE-B342D4D7A15A}"/>
              </a:ext>
            </a:extLst>
          </p:cNvPr>
          <p:cNvGrpSpPr>
            <a:grpSpLocks noChangeAspect="1"/>
          </p:cNvGrpSpPr>
          <p:nvPr/>
        </p:nvGrpSpPr>
        <p:grpSpPr>
          <a:xfrm>
            <a:off x="5656711" y="932815"/>
            <a:ext cx="6094566" cy="4572513"/>
            <a:chOff x="3230822" y="736813"/>
            <a:chExt cx="6273264" cy="47065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46AFEC-5B3C-BDF1-64AD-99B66960F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0822" y="736813"/>
              <a:ext cx="6273264" cy="470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5BB258E-BAD6-F190-F798-632A3A5B2789}"/>
                </a:ext>
              </a:extLst>
            </p:cNvPr>
            <p:cNvCxnSpPr/>
            <p:nvPr/>
          </p:nvCxnSpPr>
          <p:spPr>
            <a:xfrm flipH="1" flipV="1">
              <a:off x="7003686" y="1550856"/>
              <a:ext cx="313743" cy="5980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0536ED-6329-D8A4-6C70-90354728D65D}"/>
                    </a:ext>
                  </a:extLst>
                </p:cNvPr>
                <p:cNvSpPr txBox="1"/>
                <p:nvPr/>
              </p:nvSpPr>
              <p:spPr>
                <a:xfrm>
                  <a:off x="6214884" y="2339034"/>
                  <a:ext cx="2302228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i="1" dirty="0"/>
                    <a:t>stable limit cycle achieved after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𝒎𝒔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0536ED-6329-D8A4-6C70-90354728D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884" y="2339034"/>
                  <a:ext cx="2302228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4396" t="-4211" r="-6044" b="-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4CFCCB-D5F8-26A5-0F6A-07E37BC30E6B}"/>
              </a:ext>
            </a:extLst>
          </p:cNvPr>
          <p:cNvGrpSpPr/>
          <p:nvPr/>
        </p:nvGrpSpPr>
        <p:grpSpPr>
          <a:xfrm>
            <a:off x="172993" y="822327"/>
            <a:ext cx="5622326" cy="4454008"/>
            <a:chOff x="172993" y="822327"/>
            <a:chExt cx="5050543" cy="3787907"/>
          </a:xfrm>
        </p:grpSpPr>
        <p:pic>
          <p:nvPicPr>
            <p:cNvPr id="29" name="Ntot.mp4">
              <a:hlinkClick r:id="" action="ppaction://media"/>
              <a:extLst>
                <a:ext uri="{FF2B5EF4-FFF2-40B4-BE49-F238E27FC236}">
                  <a16:creationId xmlns:a16="http://schemas.microsoft.com/office/drawing/2014/main" id="{9B8440BB-F16B-9E82-18A0-2188A0BE1C7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72993" y="822327"/>
              <a:ext cx="5050543" cy="37879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F636A2-ADE7-E370-74E7-51851D31B57B}"/>
                    </a:ext>
                  </a:extLst>
                </p:cNvPr>
                <p:cNvSpPr txBox="1"/>
                <p:nvPr/>
              </p:nvSpPr>
              <p:spPr>
                <a:xfrm>
                  <a:off x="2909899" y="1491228"/>
                  <a:ext cx="1685479" cy="8281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𝒕𝒐𝒕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F636A2-ADE7-E370-74E7-51851D31B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899" y="1491228"/>
                  <a:ext cx="1685479" cy="8281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3011897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Mechanism: surface diffusion modifies the surface in response to vapor inhomogeneity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6EF4C0-EE3A-B5BF-6902-24AE4BE88098}"/>
              </a:ext>
            </a:extLst>
          </p:cNvPr>
          <p:cNvGrpSpPr>
            <a:grpSpLocks noChangeAspect="1"/>
          </p:cNvGrpSpPr>
          <p:nvPr/>
        </p:nvGrpSpPr>
        <p:grpSpPr>
          <a:xfrm>
            <a:off x="267025" y="1008429"/>
            <a:ext cx="7048175" cy="4484466"/>
            <a:chOff x="267025" y="647008"/>
            <a:chExt cx="9132978" cy="58109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659CF5-BBA2-AB7C-2412-6024B9360277}"/>
                </a:ext>
              </a:extLst>
            </p:cNvPr>
            <p:cNvGrpSpPr/>
            <p:nvPr/>
          </p:nvGrpSpPr>
          <p:grpSpPr>
            <a:xfrm>
              <a:off x="267025" y="647008"/>
              <a:ext cx="9132978" cy="5810940"/>
              <a:chOff x="1847850" y="647008"/>
              <a:chExt cx="9132978" cy="5810940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84D7D2C9-533B-57EE-89AE-559504B6C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023"/>
              <a:stretch/>
            </p:blipFill>
            <p:spPr bwMode="auto">
              <a:xfrm>
                <a:off x="1847850" y="1118716"/>
                <a:ext cx="9132978" cy="53392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61E6B491-EECB-113E-C4DA-A8AAFA02B5E5}"/>
                  </a:ext>
                </a:extLst>
              </p:cNvPr>
              <p:cNvSpPr/>
              <p:nvPr/>
            </p:nvSpPr>
            <p:spPr>
              <a:xfrm rot="2176602">
                <a:off x="3475227" y="647008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own Arrow 16">
                <a:extLst>
                  <a:ext uri="{FF2B5EF4-FFF2-40B4-BE49-F238E27FC236}">
                    <a16:creationId xmlns:a16="http://schemas.microsoft.com/office/drawing/2014/main" id="{31F4230A-1451-77C4-9BFB-C50B9A5EAC92}"/>
                  </a:ext>
                </a:extLst>
              </p:cNvPr>
              <p:cNvSpPr/>
              <p:nvPr/>
            </p:nvSpPr>
            <p:spPr>
              <a:xfrm>
                <a:off x="6157584" y="4400550"/>
                <a:ext cx="443080" cy="837329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own Arrow 18">
                <a:extLst>
                  <a:ext uri="{FF2B5EF4-FFF2-40B4-BE49-F238E27FC236}">
                    <a16:creationId xmlns:a16="http://schemas.microsoft.com/office/drawing/2014/main" id="{C551E351-7915-3FA0-6086-7875CDA90E8A}"/>
                  </a:ext>
                </a:extLst>
              </p:cNvPr>
              <p:cNvSpPr/>
              <p:nvPr/>
            </p:nvSpPr>
            <p:spPr>
              <a:xfrm rot="19175334">
                <a:off x="8961627" y="664821"/>
                <a:ext cx="465573" cy="138459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E1DF0757-EB23-6492-2D42-7C5B70D627AC}"/>
                </a:ext>
              </a:extLst>
            </p:cNvPr>
            <p:cNvSpPr/>
            <p:nvPr/>
          </p:nvSpPr>
          <p:spPr>
            <a:xfrm rot="12931565">
              <a:off x="2124013" y="1125114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D627D1CD-E16C-B5CC-AC65-070BDD369935}"/>
                </a:ext>
              </a:extLst>
            </p:cNvPr>
            <p:cNvSpPr/>
            <p:nvPr/>
          </p:nvSpPr>
          <p:spPr>
            <a:xfrm rot="8192711">
              <a:off x="7156576" y="1060099"/>
              <a:ext cx="465573" cy="1384590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02EDF1C2-098D-7DE5-1F44-2BB776FD5C74}"/>
                </a:ext>
              </a:extLst>
            </p:cNvPr>
            <p:cNvSpPr/>
            <p:nvPr/>
          </p:nvSpPr>
          <p:spPr>
            <a:xfrm rot="10800000">
              <a:off x="5214475" y="4369553"/>
              <a:ext cx="443080" cy="837329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85DF63-3A60-AD21-C3E0-955EF4AAEB1A}"/>
                  </a:ext>
                </a:extLst>
              </p:cNvPr>
              <p:cNvSpPr txBox="1"/>
              <p:nvPr/>
            </p:nvSpPr>
            <p:spPr>
              <a:xfrm>
                <a:off x="6772220" y="1518631"/>
                <a:ext cx="5259139" cy="3444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Diffusion of quasiliquid from terraces into steps makes steps a little more more volatile.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Increased volatility is more pronounced at facet corners because steps are closer together there.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Greater volatility at corners compensates for higher imposed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there.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85DF63-3A60-AD21-C3E0-955EF4AA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20" y="1518631"/>
                <a:ext cx="5259139" cy="3444854"/>
              </a:xfrm>
              <a:prstGeom prst="rect">
                <a:avLst/>
              </a:prstGeom>
              <a:blipFill>
                <a:blip r:embed="rId3"/>
                <a:stretch>
                  <a:fillRect l="-1679" t="-1832" r="-2158" b="-18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537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same mechanism works with any smooth inhomogeneity in the overlying vapor field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17CD6A-540B-7C43-B9EA-7A73624C76C2}"/>
              </a:ext>
            </a:extLst>
          </p:cNvPr>
          <p:cNvGrpSpPr/>
          <p:nvPr/>
        </p:nvGrpSpPr>
        <p:grpSpPr>
          <a:xfrm>
            <a:off x="33554" y="1409990"/>
            <a:ext cx="10863747" cy="2256107"/>
            <a:chOff x="-2462520" y="1409990"/>
            <a:chExt cx="10863747" cy="2256107"/>
          </a:xfrm>
        </p:grpSpPr>
        <p:pic>
          <p:nvPicPr>
            <p:cNvPr id="14348" name="Picture 12">
              <a:extLst>
                <a:ext uri="{FF2B5EF4-FFF2-40B4-BE49-F238E27FC236}">
                  <a16:creationId xmlns:a16="http://schemas.microsoft.com/office/drawing/2014/main" id="{E1333B02-0910-4951-94AD-C7986EE9FD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93" b="10970"/>
            <a:stretch/>
          </p:blipFill>
          <p:spPr bwMode="auto">
            <a:xfrm>
              <a:off x="4529835" y="1409990"/>
              <a:ext cx="3871392" cy="214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CD3C63-1DFB-9DD0-1357-FA2B59F36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0350" r="1" b="11687"/>
            <a:stretch/>
          </p:blipFill>
          <p:spPr>
            <a:xfrm>
              <a:off x="374696" y="1409990"/>
              <a:ext cx="3689464" cy="2108407"/>
            </a:xfrm>
            <a:prstGeom prst="rect">
              <a:avLst/>
            </a:prstGeom>
          </p:spPr>
        </p:pic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8123257A-0234-96D6-02B4-E0B498393517}"/>
                </a:ext>
              </a:extLst>
            </p:cNvPr>
            <p:cNvSpPr/>
            <p:nvPr/>
          </p:nvSpPr>
          <p:spPr>
            <a:xfrm rot="19175334">
              <a:off x="3104425" y="1475512"/>
              <a:ext cx="321233" cy="671237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5EBB6C15-2C4F-2853-8F1C-AD47FC8BF449}"/>
                </a:ext>
              </a:extLst>
            </p:cNvPr>
            <p:cNvSpPr/>
            <p:nvPr/>
          </p:nvSpPr>
          <p:spPr>
            <a:xfrm rot="2839226">
              <a:off x="1291302" y="1406690"/>
              <a:ext cx="321233" cy="671237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28F9FB3-7259-CE42-A5CF-0E1AFC893492}"/>
                </a:ext>
              </a:extLst>
            </p:cNvPr>
            <p:cNvSpPr/>
            <p:nvPr/>
          </p:nvSpPr>
          <p:spPr>
            <a:xfrm>
              <a:off x="-1299929" y="3282004"/>
              <a:ext cx="385157" cy="384093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6CA10B-5603-83EE-5E17-2CE47A8619B0}"/>
                </a:ext>
              </a:extLst>
            </p:cNvPr>
            <p:cNvSpPr txBox="1"/>
            <p:nvPr/>
          </p:nvSpPr>
          <p:spPr>
            <a:xfrm>
              <a:off x="-2462520" y="1974565"/>
              <a:ext cx="27103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Imposed supersaturation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3716CF-8710-75C9-9481-46D63D9057B4}"/>
                    </a:ext>
                  </a:extLst>
                </p:cNvPr>
                <p:cNvSpPr txBox="1"/>
                <p:nvPr/>
              </p:nvSpPr>
              <p:spPr>
                <a:xfrm>
                  <a:off x="1365462" y="1890260"/>
                  <a:ext cx="1921984" cy="12288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r>
                    <a:rPr lang="en-US" sz="2400" dirty="0"/>
                    <a:t> at facet corners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3716CF-8710-75C9-9481-46D63D905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462" y="1890260"/>
                  <a:ext cx="1921984" cy="1228863"/>
                </a:xfrm>
                <a:prstGeom prst="rect">
                  <a:avLst/>
                </a:prstGeom>
                <a:blipFill>
                  <a:blip r:embed="rId4"/>
                  <a:stretch>
                    <a:fillRect t="-3061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078A0B-78FA-ECCC-E05A-44926E5FEE87}"/>
                    </a:ext>
                  </a:extLst>
                </p:cNvPr>
                <p:cNvSpPr txBox="1"/>
                <p:nvPr/>
              </p:nvSpPr>
              <p:spPr>
                <a:xfrm>
                  <a:off x="5268518" y="2201473"/>
                  <a:ext cx="2316162" cy="859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Higher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a14:m>
                  <a:r>
                    <a:rPr lang="en-US" sz="2400" dirty="0"/>
                    <a:t> at facet center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078A0B-78FA-ECCC-E05A-44926E5FE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518" y="2201473"/>
                  <a:ext cx="2316162" cy="859531"/>
                </a:xfrm>
                <a:prstGeom prst="rect">
                  <a:avLst/>
                </a:prstGeom>
                <a:blipFill>
                  <a:blip r:embed="rId5"/>
                  <a:stretch>
                    <a:fillRect t="-441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8F2C9-1134-C709-7AE2-8E08213E2199}"/>
              </a:ext>
            </a:extLst>
          </p:cNvPr>
          <p:cNvGrpSpPr/>
          <p:nvPr/>
        </p:nvGrpSpPr>
        <p:grpSpPr>
          <a:xfrm>
            <a:off x="0" y="3666097"/>
            <a:ext cx="10908626" cy="2802781"/>
            <a:chOff x="-12156" y="-350128"/>
            <a:chExt cx="10908626" cy="280278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8838B18-FBF5-BFB0-E2B6-8EA9FDDF4F23}"/>
                </a:ext>
              </a:extLst>
            </p:cNvPr>
            <p:cNvGrpSpPr/>
            <p:nvPr/>
          </p:nvGrpSpPr>
          <p:grpSpPr>
            <a:xfrm>
              <a:off x="2858614" y="-350128"/>
              <a:ext cx="8037856" cy="2802781"/>
              <a:chOff x="2858614" y="-350128"/>
              <a:chExt cx="8037856" cy="2802781"/>
            </a:xfrm>
          </p:grpSpPr>
          <p:pic>
            <p:nvPicPr>
              <p:cNvPr id="14346" name="Picture 10">
                <a:extLst>
                  <a:ext uri="{FF2B5EF4-FFF2-40B4-BE49-F238E27FC236}">
                    <a16:creationId xmlns:a16="http://schemas.microsoft.com/office/drawing/2014/main" id="{65A620B6-BE07-2CEE-78DC-D72F578BF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04"/>
              <a:stretch/>
            </p:blipFill>
            <p:spPr bwMode="auto">
              <a:xfrm>
                <a:off x="6993340" y="-30821"/>
                <a:ext cx="3903130" cy="2483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8">
                <a:extLst>
                  <a:ext uri="{FF2B5EF4-FFF2-40B4-BE49-F238E27FC236}">
                    <a16:creationId xmlns:a16="http://schemas.microsoft.com/office/drawing/2014/main" id="{AC8F93B6-BDED-36CA-6484-69D0446ED8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5"/>
              <a:stretch/>
            </p:blipFill>
            <p:spPr bwMode="auto">
              <a:xfrm>
                <a:off x="2858614" y="-350128"/>
                <a:ext cx="4080342" cy="2768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DDD37B-8093-B91D-D5CB-AAA1B926F75A}"/>
                  </a:ext>
                </a:extLst>
              </p:cNvPr>
              <p:cNvSpPr txBox="1"/>
              <p:nvPr/>
            </p:nvSpPr>
            <p:spPr>
              <a:xfrm>
                <a:off x="3638524" y="236586"/>
                <a:ext cx="2316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with convex curvature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7398D6-1719-2F69-D5F0-DCD36A90B5F0}"/>
                  </a:ext>
                </a:extLst>
              </p:cNvPr>
              <p:cNvSpPr txBox="1"/>
              <p:nvPr/>
            </p:nvSpPr>
            <p:spPr>
              <a:xfrm>
                <a:off x="7752436" y="1220246"/>
                <a:ext cx="25495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Limit cycle with concave curvature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EDD078-7C6B-2163-3C11-8F5D074B9710}"/>
                </a:ext>
              </a:extLst>
            </p:cNvPr>
            <p:cNvSpPr txBox="1"/>
            <p:nvPr/>
          </p:nvSpPr>
          <p:spPr>
            <a:xfrm>
              <a:off x="-12156" y="428860"/>
              <a:ext cx="26970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Shape of the converged surface</a:t>
              </a:r>
            </a:p>
          </p:txBody>
        </p:sp>
      </p:grpSp>
      <p:sp>
        <p:nvSpPr>
          <p:cNvPr id="14" name="Down Arrow 13">
            <a:extLst>
              <a:ext uri="{FF2B5EF4-FFF2-40B4-BE49-F238E27FC236}">
                <a16:creationId xmlns:a16="http://schemas.microsoft.com/office/drawing/2014/main" id="{45730888-C6B3-1858-702B-0D1AF7F3E375}"/>
              </a:ext>
            </a:extLst>
          </p:cNvPr>
          <p:cNvSpPr/>
          <p:nvPr/>
        </p:nvSpPr>
        <p:spPr>
          <a:xfrm rot="10800000">
            <a:off x="8849923" y="1571950"/>
            <a:ext cx="321233" cy="671237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5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C07355-56FF-061B-FC46-7A294A775BDC}"/>
              </a:ext>
            </a:extLst>
          </p:cNvPr>
          <p:cNvSpPr txBox="1"/>
          <p:nvPr/>
        </p:nvSpPr>
        <p:spPr>
          <a:xfrm>
            <a:off x="5934683" y="1768003"/>
            <a:ext cx="606372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95275" indent="-295275"/>
            <a:r>
              <a:rPr lang="en-US" sz="2400" dirty="0"/>
              <a:t>1. Smooth faceted growth is the result of </a:t>
            </a:r>
            <a:r>
              <a:rPr lang="en-US" sz="2400" b="1" dirty="0"/>
              <a:t>stable limit cycles </a:t>
            </a:r>
            <a:r>
              <a:rPr lang="en-US" sz="2400" dirty="0"/>
              <a:t>that form as an </a:t>
            </a:r>
            <a:r>
              <a:rPr lang="en-US" sz="2400" b="1" dirty="0"/>
              <a:t>emergent property </a:t>
            </a:r>
            <a:r>
              <a:rPr lang="en-US" sz="2400" dirty="0"/>
              <a:t>of the dynamics of ice growth. </a:t>
            </a:r>
          </a:p>
          <a:p>
            <a:pPr marL="295275" indent="-295275"/>
            <a:r>
              <a:rPr lang="en-US" sz="2400" dirty="0"/>
              <a:t>2. This emergence </a:t>
            </a:r>
            <a:r>
              <a:rPr lang="en-US" sz="2400" b="1" dirty="0"/>
              <a:t>accommodates any smooth inhomogeneity in the overlying vapor field</a:t>
            </a:r>
            <a:r>
              <a:rPr lang="en-US" sz="2400" dirty="0"/>
              <a:t>.</a:t>
            </a:r>
          </a:p>
          <a:p>
            <a:pPr marL="295275" indent="-295275"/>
            <a:r>
              <a:rPr lang="en-US" sz="2400" dirty="0"/>
              <a:t>3. </a:t>
            </a:r>
            <a:r>
              <a:rPr lang="en-US" sz="2400" dirty="0">
                <a:solidFill>
                  <a:schemeClr val="accent1"/>
                </a:solidFill>
              </a:rPr>
              <a:t>Modest curvature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C00000"/>
                </a:solidFill>
              </a:rPr>
              <a:t>equal growth rates </a:t>
            </a:r>
            <a:r>
              <a:rPr lang="en-US" sz="2400" dirty="0"/>
              <a:t>across a facet =&gt; what appears (at the mesoscale) as </a:t>
            </a:r>
            <a:r>
              <a:rPr lang="en-US" sz="2400" b="1" dirty="0"/>
              <a:t>faceted growth</a:t>
            </a:r>
            <a:r>
              <a:rPr lang="en-US" sz="24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56B8E-F6D3-F8B3-7ECC-3707FE4272F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Take-home lesson from Part 1: limit cycling explains faceted growth</a:t>
            </a:r>
            <a:endParaRPr lang="en-US" sz="2400" b="1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4A470C-A7E1-4EB6-5832-192D26063396}"/>
              </a:ext>
            </a:extLst>
          </p:cNvPr>
          <p:cNvGrpSpPr/>
          <p:nvPr/>
        </p:nvGrpSpPr>
        <p:grpSpPr>
          <a:xfrm>
            <a:off x="-169475" y="2683970"/>
            <a:ext cx="5141636" cy="4110141"/>
            <a:chOff x="-169475" y="2683970"/>
            <a:chExt cx="5141636" cy="41101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F133289-ED96-E7E8-145B-D1E31F96D1E9}"/>
                </a:ext>
              </a:extLst>
            </p:cNvPr>
            <p:cNvGrpSpPr>
              <a:grpSpLocks noChangeAspect="1"/>
            </p:cNvGrpSpPr>
            <p:nvPr/>
          </p:nvGrpSpPr>
          <p:grpSpPr>
            <a:xfrm rot="20225937">
              <a:off x="-169475" y="2683970"/>
              <a:ext cx="5141636" cy="4110141"/>
              <a:chOff x="1996432" y="1031821"/>
              <a:chExt cx="7042046" cy="5281535"/>
            </a:xfrm>
          </p:grpSpPr>
          <p:pic>
            <p:nvPicPr>
              <p:cNvPr id="4" name="Picture 2" descr="http://webspace.pugetsound.edu/facultypages/nesh/Vpsem%20Micrographs%20of%20Ice/2011-05-18%20MB/5-18-11%20flat%20on%20(1).jpg">
                <a:extLst>
                  <a:ext uri="{FF2B5EF4-FFF2-40B4-BE49-F238E27FC236}">
                    <a16:creationId xmlns:a16="http://schemas.microsoft.com/office/drawing/2014/main" id="{9062E63D-4981-F366-F4D5-4C480A28F3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6432" y="1031821"/>
                <a:ext cx="7042046" cy="5281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B45AB164-B95E-A8ED-8D75-5B6B2E7FBE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4214" y="1863915"/>
                <a:ext cx="1629730" cy="36763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F04D4D-A89F-619B-45C2-C73B221F1972}"/>
                </a:ext>
              </a:extLst>
            </p:cNvPr>
            <p:cNvCxnSpPr>
              <a:cxnSpLocks/>
            </p:cNvCxnSpPr>
            <p:nvPr/>
          </p:nvCxnSpPr>
          <p:spPr>
            <a:xfrm>
              <a:off x="1042086" y="3610820"/>
              <a:ext cx="2278057" cy="0"/>
            </a:xfrm>
            <a:prstGeom prst="straightConnector1">
              <a:avLst/>
            </a:prstGeom>
            <a:ln w="63500">
              <a:solidFill>
                <a:schemeClr val="bg2">
                  <a:lumMod val="9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5EF67BE5-9989-E97F-9B9C-FE34301E5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3"/>
          <a:stretch/>
        </p:blipFill>
        <p:spPr bwMode="auto">
          <a:xfrm>
            <a:off x="664669" y="1059783"/>
            <a:ext cx="2911014" cy="170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7F009E-074A-AA65-8A75-0159A76B1EF8}"/>
              </a:ext>
            </a:extLst>
          </p:cNvPr>
          <p:cNvCxnSpPr/>
          <p:nvPr/>
        </p:nvCxnSpPr>
        <p:spPr>
          <a:xfrm>
            <a:off x="3642360" y="1059783"/>
            <a:ext cx="0" cy="1531017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CE9F3A-C80B-B9B2-9ABF-290A7C798967}"/>
                  </a:ext>
                </a:extLst>
              </p:cNvPr>
              <p:cNvSpPr txBox="1"/>
              <p:nvPr/>
            </p:nvSpPr>
            <p:spPr>
              <a:xfrm>
                <a:off x="3636152" y="1537171"/>
                <a:ext cx="14692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0.01 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CE9F3A-C80B-B9B2-9ABF-290A7C798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152" y="1537171"/>
                <a:ext cx="1469247" cy="461665"/>
              </a:xfrm>
              <a:prstGeom prst="rect">
                <a:avLst/>
              </a:prstGeom>
              <a:blipFill>
                <a:blip r:embed="rId4"/>
                <a:stretch>
                  <a:fillRect r="-689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Up Arrow 21">
            <a:extLst>
              <a:ext uri="{FF2B5EF4-FFF2-40B4-BE49-F238E27FC236}">
                <a16:creationId xmlns:a16="http://schemas.microsoft.com/office/drawing/2014/main" id="{A4F155B0-F498-F6B4-5289-681C76A7891E}"/>
              </a:ext>
            </a:extLst>
          </p:cNvPr>
          <p:cNvSpPr/>
          <p:nvPr/>
        </p:nvSpPr>
        <p:spPr>
          <a:xfrm>
            <a:off x="1280160" y="1439282"/>
            <a:ext cx="243840" cy="272226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223470E5-6979-1B7F-04C8-9BCD23F5769B}"/>
              </a:ext>
            </a:extLst>
          </p:cNvPr>
          <p:cNvSpPr/>
          <p:nvPr/>
        </p:nvSpPr>
        <p:spPr>
          <a:xfrm>
            <a:off x="1554482" y="1848221"/>
            <a:ext cx="243840" cy="272226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21A53FA3-BD3F-3A75-A12C-78F8D2619CAE}"/>
              </a:ext>
            </a:extLst>
          </p:cNvPr>
          <p:cNvSpPr/>
          <p:nvPr/>
        </p:nvSpPr>
        <p:spPr>
          <a:xfrm>
            <a:off x="2011680" y="2125082"/>
            <a:ext cx="243840" cy="272226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8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A5C-6136-B84F-A886-05A78E1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"/>
            <a:ext cx="12192000" cy="457200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On to Part 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45636-0BA4-174B-BBFB-D534EEFE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AMS July 2018</a:t>
            </a:r>
          </a:p>
        </p:txBody>
      </p:sp>
      <p:pic>
        <p:nvPicPr>
          <p:cNvPr id="1026" name="Picture 2" descr="http://webspace.pugetsound.edu/facultypages/nesh/Vpsem%20Micrographs%20of%20Ice/2012-10-05%20CM/CMcCotter-s2-27.9.jpg">
            <a:extLst>
              <a:ext uri="{FF2B5EF4-FFF2-40B4-BE49-F238E27FC236}">
                <a16:creationId xmlns:a16="http://schemas.microsoft.com/office/drawing/2014/main" id="{E9510492-0C0E-1A47-8234-DC1D456E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566"/>
            <a:ext cx="8261709" cy="619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D16120-176B-1746-B66D-4E19686A6957}"/>
              </a:ext>
            </a:extLst>
          </p:cNvPr>
          <p:cNvSpPr/>
          <p:nvPr/>
        </p:nvSpPr>
        <p:spPr>
          <a:xfrm>
            <a:off x="4963831" y="2506889"/>
            <a:ext cx="19844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Molecular scale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91385D-C9D3-2F46-B659-5D2B6D914C61}"/>
              </a:ext>
            </a:extLst>
          </p:cNvPr>
          <p:cNvCxnSpPr>
            <a:cxnSpLocks/>
          </p:cNvCxnSpPr>
          <p:nvPr/>
        </p:nvCxnSpPr>
        <p:spPr>
          <a:xfrm flipH="1">
            <a:off x="3622436" y="2936633"/>
            <a:ext cx="1197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73BC05C-939D-6541-AEAF-71C49358FBE0}"/>
              </a:ext>
            </a:extLst>
          </p:cNvPr>
          <p:cNvSpPr/>
          <p:nvPr/>
        </p:nvSpPr>
        <p:spPr>
          <a:xfrm>
            <a:off x="3506346" y="2881632"/>
            <a:ext cx="116089" cy="1213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31C3C973-E7C0-5848-A921-F90BAB81CB63}"/>
              </a:ext>
            </a:extLst>
          </p:cNvPr>
          <p:cNvSpPr/>
          <p:nvPr/>
        </p:nvSpPr>
        <p:spPr>
          <a:xfrm>
            <a:off x="355777" y="1508140"/>
            <a:ext cx="4251392" cy="2800092"/>
          </a:xfrm>
          <a:prstGeom prst="frame">
            <a:avLst>
              <a:gd name="adj1" fmla="val 4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/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𝐦𝐞𝐬𝐨𝐬𝐜𝐨𝐩𝐢𝐜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𝐬𝐜𝐚𝐥𝐞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(from scanning electron microscopy)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30C2B6-D22D-9542-94DB-582B5D09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0" y="1703366"/>
                <a:ext cx="3757246" cy="1384995"/>
              </a:xfrm>
              <a:prstGeom prst="rect">
                <a:avLst/>
              </a:prstGeom>
              <a:blipFill>
                <a:blip r:embed="rId4"/>
                <a:stretch>
                  <a:fillRect l="-3367" r="-1684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F1A4081-04E4-AF40-A5CB-65A054563C99}"/>
              </a:ext>
            </a:extLst>
          </p:cNvPr>
          <p:cNvSpPr/>
          <p:nvPr/>
        </p:nvSpPr>
        <p:spPr>
          <a:xfrm>
            <a:off x="6741460" y="1647924"/>
            <a:ext cx="509476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Part I: </a:t>
            </a:r>
          </a:p>
          <a:p>
            <a:r>
              <a:rPr lang="en-US" sz="2400" dirty="0"/>
              <a:t>How do growing ice surfaces remain flat?</a:t>
            </a:r>
          </a:p>
          <a:p>
            <a:endParaRPr lang="en-US" sz="2400" dirty="0"/>
          </a:p>
          <a:p>
            <a:r>
              <a:rPr lang="en-US" sz="2400" b="1" dirty="0"/>
              <a:t>Part II:</a:t>
            </a:r>
          </a:p>
          <a:p>
            <a:r>
              <a:rPr lang="en-US" sz="2400" b="1" dirty="0"/>
              <a:t>How do they become rough? (Actually, what is roughness?)</a:t>
            </a:r>
          </a:p>
        </p:txBody>
      </p:sp>
    </p:spTree>
    <p:extLst>
      <p:ext uri="{BB962C8B-B14F-4D97-AF65-F5344CB8AC3E}">
        <p14:creationId xmlns:p14="http://schemas.microsoft.com/office/powerpoint/2010/main" val="405223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We’d like to describe these behaviors in a way pioneered by BCF (and others)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F950D-2491-FBE1-8FEF-3456FA87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7" b="52341"/>
          <a:stretch/>
        </p:blipFill>
        <p:spPr>
          <a:xfrm>
            <a:off x="1146448" y="725212"/>
            <a:ext cx="10169252" cy="540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876C9-0DEF-79C7-0E86-20C6C2F0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" r="17445" b="71181"/>
          <a:stretch/>
        </p:blipFill>
        <p:spPr>
          <a:xfrm>
            <a:off x="118066" y="549545"/>
            <a:ext cx="3230616" cy="16061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989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Hypothesis: maybe roughness is “just” microfacets of other angles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597B2-A451-EC00-B12A-7D02C46DB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55" y="591663"/>
            <a:ext cx="8349689" cy="61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7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Why? Optical microscopy tells us there are characteristic </a:t>
            </a:r>
            <a:r>
              <a:rPr lang="en-US" sz="2400" b="1" dirty="0">
                <a:ea typeface="Cambria Math" panose="02040503050406030204" pitchFamily="18" charset="0"/>
              </a:rPr>
              <a:t>peak-to-peak distances</a:t>
            </a:r>
            <a:r>
              <a:rPr lang="en-US" sz="2400" b="1" dirty="0"/>
              <a:t> </a:t>
            </a:r>
            <a:endParaRPr lang="en-US" sz="2400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D44E7-8297-E993-6460-2474F5DF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7" y="1170947"/>
            <a:ext cx="7862992" cy="4516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7AD-1C68-6BB6-40A0-2D866122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9" y="748942"/>
            <a:ext cx="4641826" cy="156965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5215F-2C37-4CC5-62B3-F2F3BC0661A6}"/>
                  </a:ext>
                </a:extLst>
              </p:cNvPr>
              <p:cNvSpPr txBox="1"/>
              <p:nvPr/>
            </p:nvSpPr>
            <p:spPr>
              <a:xfrm>
                <a:off x="3069915" y="5435547"/>
                <a:ext cx="6480665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Regarding those stripes (roughness):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peak-to-peak distance here is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vertical relief is (sadly) </a:t>
                </a:r>
                <a:r>
                  <a:rPr lang="en-US" sz="2400" dirty="0"/>
                  <a:t>indeterminate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5215F-2C37-4CC5-62B3-F2F3BC06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15" y="5435547"/>
                <a:ext cx="6480665" cy="1200329"/>
              </a:xfrm>
              <a:prstGeom prst="rect">
                <a:avLst/>
              </a:prstGeom>
              <a:blipFill>
                <a:blip r:embed="rId4"/>
                <a:stretch>
                  <a:fillRect l="-1367" t="-3093" b="-92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645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the vertical relief</a:t>
            </a:r>
          </a:p>
        </p:txBody>
      </p:sp>
      <p:pic>
        <p:nvPicPr>
          <p:cNvPr id="7" name="Google Shape;101;p13">
            <a:extLst>
              <a:ext uri="{FF2B5EF4-FFF2-40B4-BE49-F238E27FC236}">
                <a16:creationId xmlns:a16="http://schemas.microsoft.com/office/drawing/2014/main" id="{D60630A5-0FE1-BDBA-19D3-40CDEAA758B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980" b="-9"/>
          <a:stretch/>
        </p:blipFill>
        <p:spPr>
          <a:xfrm>
            <a:off x="5275754" y="2905304"/>
            <a:ext cx="6303052" cy="371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2;p13">
            <a:extLst>
              <a:ext uri="{FF2B5EF4-FFF2-40B4-BE49-F238E27FC236}">
                <a16:creationId xmlns:a16="http://schemas.microsoft.com/office/drawing/2014/main" id="{C02B9E8C-65CD-8B83-D738-B359712F9F6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1806" t="6957" r="4581" b="4074"/>
          <a:stretch/>
        </p:blipFill>
        <p:spPr>
          <a:xfrm>
            <a:off x="195867" y="594360"/>
            <a:ext cx="5380180" cy="3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90BE75-9948-6BE5-036B-033746083372}"/>
              </a:ext>
            </a:extLst>
          </p:cNvPr>
          <p:cNvSpPr txBox="1"/>
          <p:nvPr/>
        </p:nvSpPr>
        <p:spPr>
          <a:xfrm>
            <a:off x="4602020" y="3711955"/>
            <a:ext cx="138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48975A-2E7F-42CF-EEC1-1C072DC2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128" y="688405"/>
            <a:ext cx="7556500" cy="161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32196-6A6C-1BA4-CEB4-F308C910D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56" y="4003803"/>
            <a:ext cx="4406153" cy="278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37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64E31-EBEF-5852-3CE4-EEDD8B23F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0"/>
          <a:stretch/>
        </p:blipFill>
        <p:spPr>
          <a:xfrm>
            <a:off x="2759429" y="590091"/>
            <a:ext cx="9278881" cy="5784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the angles too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AF35F-4652-C860-19E2-A1C06252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3" y="917315"/>
            <a:ext cx="2368135" cy="4636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7DA1D-93C0-2A47-C6B9-2E87A545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648" y="690069"/>
            <a:ext cx="3032938" cy="217863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A848D-B2BD-AE3F-C3A1-6FABCD3F6248}"/>
                  </a:ext>
                </a:extLst>
              </p:cNvPr>
              <p:cNvSpPr txBox="1"/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Horizontal Peak-to-peak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Vertical relief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1−2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/>
                  <a:t>=&gt; Slope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A848D-B2BD-AE3F-C3A1-6FABCD3F6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blipFill>
                <a:blip r:embed="rId5"/>
                <a:stretch>
                  <a:fillRect l="-1724" t="-3125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735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SEM/GNBF gives us the angles too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05D280-AB1E-D909-E46D-ACA2D7A4E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21687" r="9693" b="15963"/>
          <a:stretch/>
        </p:blipFill>
        <p:spPr bwMode="auto">
          <a:xfrm>
            <a:off x="2716916" y="680223"/>
            <a:ext cx="9400516" cy="567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DFC7A-D30E-0FED-F6F7-8360484E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01" y="746488"/>
            <a:ext cx="3227783" cy="227412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5F50F9-7AA1-066A-0633-16F7679D7CB3}"/>
                  </a:ext>
                </a:extLst>
              </p:cNvPr>
              <p:cNvSpPr txBox="1"/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Horizontal Peak-to-peak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Vertical relief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m</a:t>
                </a:r>
              </a:p>
              <a:p>
                <a:r>
                  <a:rPr lang="en-US" sz="2400" b="1" dirty="0"/>
                  <a:t>=&gt; Slope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5F50F9-7AA1-066A-0633-16F7679D7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77" y="4353335"/>
                <a:ext cx="5880847" cy="1200329"/>
              </a:xfrm>
              <a:prstGeom prst="rect">
                <a:avLst/>
              </a:prstGeom>
              <a:blipFill>
                <a:blip r:embed="rId4"/>
                <a:stretch>
                  <a:fillRect l="-1724" t="-3125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278F3D-16B3-C4F3-57F5-ECB43C068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93" y="917315"/>
            <a:ext cx="2368135" cy="4636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8594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To enable microfaceting in the PDE, the basic idea is that the slope of the surface is key …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33674" y="1097280"/>
            <a:ext cx="11700338" cy="3123027"/>
            <a:chOff x="3138170" y="2641283"/>
            <a:chExt cx="5902325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6B228-8F17-4218-2911-1C72313D6C11}"/>
              </a:ext>
            </a:extLst>
          </p:cNvPr>
          <p:cNvSpPr txBox="1"/>
          <p:nvPr/>
        </p:nvSpPr>
        <p:spPr>
          <a:xfrm>
            <a:off x="6856222" y="2304018"/>
            <a:ext cx="2031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Ice surface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02A062-70E2-3FCB-307E-9570F100E3CE}"/>
              </a:ext>
            </a:extLst>
          </p:cNvPr>
          <p:cNvGrpSpPr/>
          <p:nvPr/>
        </p:nvGrpSpPr>
        <p:grpSpPr>
          <a:xfrm>
            <a:off x="3944211" y="2676993"/>
            <a:ext cx="3700769" cy="1484172"/>
            <a:chOff x="2957907" y="3033545"/>
            <a:chExt cx="3700769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7BFB59-6910-3EFD-F8DC-FA1F23F430C0}"/>
                    </a:ext>
                  </a:extLst>
                </p:cNvPr>
                <p:cNvSpPr txBox="1"/>
                <p:nvPr/>
              </p:nvSpPr>
              <p:spPr>
                <a:xfrm>
                  <a:off x="2957907" y="3571768"/>
                  <a:ext cx="3700769" cy="490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Prismatic monolayer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7BFB59-6910-3EFD-F8DC-FA1F23F43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7" y="3571768"/>
                  <a:ext cx="3700769" cy="490199"/>
                </a:xfrm>
                <a:prstGeom prst="rect">
                  <a:avLst/>
                </a:prstGeom>
                <a:blipFill>
                  <a:blip r:embed="rId2"/>
                  <a:stretch>
                    <a:fillRect l="-2740" t="-500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0832C62-598D-9285-C43B-A7FE2F99C36C}"/>
                </a:ext>
              </a:extLst>
            </p:cNvPr>
            <p:cNvCxnSpPr/>
            <p:nvPr/>
          </p:nvCxnSpPr>
          <p:spPr>
            <a:xfrm>
              <a:off x="3996267" y="3033545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B2EF35-9BA2-F450-BBD3-FC352856D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997968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0B9205-7716-C4D0-24BC-D5566A232124}"/>
              </a:ext>
            </a:extLst>
          </p:cNvPr>
          <p:cNvGrpSpPr/>
          <p:nvPr/>
        </p:nvGrpSpPr>
        <p:grpSpPr>
          <a:xfrm>
            <a:off x="3700719" y="1990022"/>
            <a:ext cx="1462952" cy="219456"/>
            <a:chOff x="3700719" y="1990022"/>
            <a:chExt cx="1462952" cy="21945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B1A4190-3316-2840-EA3F-DF287EC70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2603" y="1990022"/>
              <a:ext cx="219919" cy="219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8765EA-BDED-1827-BC2A-93EC2394D9E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719" y="2109151"/>
              <a:ext cx="1462952" cy="0"/>
            </a:xfrm>
            <a:prstGeom prst="line">
              <a:avLst/>
            </a:prstGeom>
            <a:ln w="63500">
              <a:solidFill>
                <a:schemeClr val="tx1"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81A044-176A-71F4-B662-66768948D5C0}"/>
              </a:ext>
            </a:extLst>
          </p:cNvPr>
          <p:cNvSpPr txBox="1"/>
          <p:nvPr/>
        </p:nvSpPr>
        <p:spPr>
          <a:xfrm>
            <a:off x="1455069" y="5126243"/>
            <a:ext cx="867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this point, the surface slope is close to the prismatic plane, so that point is “prismatic-like”.</a:t>
            </a:r>
          </a:p>
        </p:txBody>
      </p:sp>
    </p:spTree>
    <p:extLst>
      <p:ext uri="{BB962C8B-B14F-4D97-AF65-F5344CB8AC3E}">
        <p14:creationId xmlns:p14="http://schemas.microsoft.com/office/powerpoint/2010/main" val="1979195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Red lines indicate successive layers of a “pyramidal” facet plane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B44BA9F-63C9-F52F-795E-A1CE36301C86}"/>
              </a:ext>
            </a:extLst>
          </p:cNvPr>
          <p:cNvGrpSpPr/>
          <p:nvPr/>
        </p:nvGrpSpPr>
        <p:grpSpPr>
          <a:xfrm rot="21353623">
            <a:off x="4051214" y="2343578"/>
            <a:ext cx="2214982" cy="1484172"/>
            <a:chOff x="2957908" y="2658793"/>
            <a:chExt cx="2214982" cy="1484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/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1B7FFB-F865-B2E0-4121-62824347F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08" y="3211283"/>
                  <a:ext cx="221498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C1F3D2-F890-2FCA-20CE-53C9B405FBD7}"/>
                </a:ext>
              </a:extLst>
            </p:cNvPr>
            <p:cNvCxnSpPr/>
            <p:nvPr/>
          </p:nvCxnSpPr>
          <p:spPr>
            <a:xfrm>
              <a:off x="3996267" y="2658793"/>
              <a:ext cx="0" cy="6107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29F221-F02A-B987-B208-D08773025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267" y="3623216"/>
              <a:ext cx="0" cy="51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20B822-62BD-2DCF-D82F-B524B06F0029}"/>
              </a:ext>
            </a:extLst>
          </p:cNvPr>
          <p:cNvSpPr txBox="1"/>
          <p:nvPr/>
        </p:nvSpPr>
        <p:spPr>
          <a:xfrm>
            <a:off x="1455069" y="5126243"/>
            <a:ext cx="867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this point, the surface slope is close to a positively-sloped (“pyramidal”) plane, so that point is “pyramidal-like”.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234223-A684-9585-B1DD-6D7752A0848C}"/>
              </a:ext>
            </a:extLst>
          </p:cNvPr>
          <p:cNvGrpSpPr/>
          <p:nvPr/>
        </p:nvGrpSpPr>
        <p:grpSpPr>
          <a:xfrm rot="21215415">
            <a:off x="723592" y="2849244"/>
            <a:ext cx="1462952" cy="219456"/>
            <a:chOff x="3741104" y="1990022"/>
            <a:chExt cx="1462952" cy="2194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B389AED-6637-A77D-5649-152A666120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2603" y="1990022"/>
              <a:ext cx="219919" cy="21945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89D400-C1AA-187D-92B3-1A0F9F578CF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4" y="2099551"/>
              <a:ext cx="1462952" cy="0"/>
            </a:xfrm>
            <a:prstGeom prst="line">
              <a:avLst/>
            </a:prstGeom>
            <a:ln w="63500">
              <a:solidFill>
                <a:schemeClr val="tx1"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2088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There’s also a negatively-sloped “pyramidal” facet plane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B8BF52-FC28-A967-DA1B-89D8E1B78609}"/>
              </a:ext>
            </a:extLst>
          </p:cNvPr>
          <p:cNvSpPr/>
          <p:nvPr/>
        </p:nvSpPr>
        <p:spPr>
          <a:xfrm>
            <a:off x="247520" y="1097280"/>
            <a:ext cx="11685232" cy="312302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0920630-4F9C-0832-AF94-6204E5DBB4CC}"/>
              </a:ext>
            </a:extLst>
          </p:cNvPr>
          <p:cNvSpPr/>
          <p:nvPr/>
        </p:nvSpPr>
        <p:spPr>
          <a:xfrm>
            <a:off x="248779" y="2134513"/>
            <a:ext cx="11685232" cy="1310387"/>
          </a:xfrm>
          <a:custGeom>
            <a:avLst/>
            <a:gdLst>
              <a:gd name="connsiteX0" fmla="*/ 0 w 5895278"/>
              <a:gd name="connsiteY0" fmla="*/ 661655 h 661655"/>
              <a:gd name="connsiteX1" fmla="*/ 624468 w 5895278"/>
              <a:gd name="connsiteY1" fmla="*/ 423762 h 661655"/>
              <a:gd name="connsiteX2" fmla="*/ 1107688 w 5895278"/>
              <a:gd name="connsiteY2" fmla="*/ 565011 h 661655"/>
              <a:gd name="connsiteX3" fmla="*/ 1501698 w 5895278"/>
              <a:gd name="connsiteY3" fmla="*/ 431196 h 661655"/>
              <a:gd name="connsiteX4" fmla="*/ 1739590 w 5895278"/>
              <a:gd name="connsiteY4" fmla="*/ 141264 h 661655"/>
              <a:gd name="connsiteX5" fmla="*/ 2111298 w 5895278"/>
              <a:gd name="connsiteY5" fmla="*/ 16 h 661655"/>
              <a:gd name="connsiteX6" fmla="*/ 3055434 w 5895278"/>
              <a:gd name="connsiteY6" fmla="*/ 148699 h 661655"/>
              <a:gd name="connsiteX7" fmla="*/ 3449444 w 5895278"/>
              <a:gd name="connsiteY7" fmla="*/ 416328 h 661655"/>
              <a:gd name="connsiteX8" fmla="*/ 3962400 w 5895278"/>
              <a:gd name="connsiteY8" fmla="*/ 535274 h 661655"/>
              <a:gd name="connsiteX9" fmla="*/ 4512527 w 5895278"/>
              <a:gd name="connsiteY9" fmla="*/ 565011 h 661655"/>
              <a:gd name="connsiteX10" fmla="*/ 4869366 w 5895278"/>
              <a:gd name="connsiteY10" fmla="*/ 535274 h 661655"/>
              <a:gd name="connsiteX11" fmla="*/ 5270810 w 5895278"/>
              <a:gd name="connsiteY11" fmla="*/ 394025 h 661655"/>
              <a:gd name="connsiteX12" fmla="*/ 5895278 w 5895278"/>
              <a:gd name="connsiteY12" fmla="*/ 401459 h 66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95278" h="661655">
                <a:moveTo>
                  <a:pt x="0" y="661655"/>
                </a:moveTo>
                <a:cubicBezTo>
                  <a:pt x="219926" y="550762"/>
                  <a:pt x="439853" y="439869"/>
                  <a:pt x="624468" y="423762"/>
                </a:cubicBezTo>
                <a:cubicBezTo>
                  <a:pt x="809083" y="407655"/>
                  <a:pt x="961483" y="563772"/>
                  <a:pt x="1107688" y="565011"/>
                </a:cubicBezTo>
                <a:cubicBezTo>
                  <a:pt x="1253893" y="566250"/>
                  <a:pt x="1396381" y="501820"/>
                  <a:pt x="1501698" y="431196"/>
                </a:cubicBezTo>
                <a:cubicBezTo>
                  <a:pt x="1607015" y="360571"/>
                  <a:pt x="1637990" y="213127"/>
                  <a:pt x="1739590" y="141264"/>
                </a:cubicBezTo>
                <a:cubicBezTo>
                  <a:pt x="1841190" y="69401"/>
                  <a:pt x="1891991" y="-1223"/>
                  <a:pt x="2111298" y="16"/>
                </a:cubicBezTo>
                <a:cubicBezTo>
                  <a:pt x="2330605" y="1255"/>
                  <a:pt x="2832410" y="79314"/>
                  <a:pt x="3055434" y="148699"/>
                </a:cubicBezTo>
                <a:cubicBezTo>
                  <a:pt x="3278458" y="218084"/>
                  <a:pt x="3298283" y="351899"/>
                  <a:pt x="3449444" y="416328"/>
                </a:cubicBezTo>
                <a:cubicBezTo>
                  <a:pt x="3600605" y="480757"/>
                  <a:pt x="3785220" y="510494"/>
                  <a:pt x="3962400" y="535274"/>
                </a:cubicBezTo>
                <a:cubicBezTo>
                  <a:pt x="4139580" y="560054"/>
                  <a:pt x="4361366" y="565011"/>
                  <a:pt x="4512527" y="565011"/>
                </a:cubicBezTo>
                <a:cubicBezTo>
                  <a:pt x="4663688" y="565011"/>
                  <a:pt x="4742986" y="563772"/>
                  <a:pt x="4869366" y="535274"/>
                </a:cubicBezTo>
                <a:cubicBezTo>
                  <a:pt x="4995747" y="506776"/>
                  <a:pt x="5099825" y="416327"/>
                  <a:pt x="5270810" y="394025"/>
                </a:cubicBezTo>
                <a:cubicBezTo>
                  <a:pt x="5441795" y="371723"/>
                  <a:pt x="5781288" y="400220"/>
                  <a:pt x="5895278" y="401459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BD28843-C68A-B337-B612-01A2C124C1C1}"/>
              </a:ext>
            </a:extLst>
          </p:cNvPr>
          <p:cNvGrpSpPr/>
          <p:nvPr/>
        </p:nvGrpSpPr>
        <p:grpSpPr>
          <a:xfrm>
            <a:off x="233674" y="2901108"/>
            <a:ext cx="11699078" cy="722108"/>
            <a:chOff x="0" y="0"/>
            <a:chExt cx="5902139" cy="36427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B7B17B-4A62-F0FF-5771-9B991B64E4C0}"/>
                </a:ext>
              </a:extLst>
            </p:cNvPr>
            <p:cNvCxnSpPr/>
            <p:nvPr/>
          </p:nvCxnSpPr>
          <p:spPr>
            <a:xfrm>
              <a:off x="7434" y="364273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74D7F6-3DFE-F80A-44CC-D4B039DECB18}"/>
                </a:ext>
              </a:extLst>
            </p:cNvPr>
            <p:cNvCxnSpPr/>
            <p:nvPr/>
          </p:nvCxnSpPr>
          <p:spPr>
            <a:xfrm>
              <a:off x="0" y="185854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284138E-A63D-9B99-1F95-4ED6E02A9D1E}"/>
                </a:ext>
              </a:extLst>
            </p:cNvPr>
            <p:cNvCxnSpPr/>
            <p:nvPr/>
          </p:nvCxnSpPr>
          <p:spPr>
            <a:xfrm>
              <a:off x="0" y="0"/>
              <a:ext cx="589470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A4E3CF-B226-72A3-8F50-A326C7100C79}"/>
              </a:ext>
            </a:extLst>
          </p:cNvPr>
          <p:cNvGrpSpPr/>
          <p:nvPr/>
        </p:nvGrpSpPr>
        <p:grpSpPr>
          <a:xfrm rot="11133671">
            <a:off x="218509" y="3042023"/>
            <a:ext cx="11756984" cy="705209"/>
            <a:chOff x="-66712" y="3020"/>
            <a:chExt cx="5931833" cy="35574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B7BF09-B439-73DB-1550-7B8F058261C9}"/>
                </a:ext>
              </a:extLst>
            </p:cNvPr>
            <p:cNvCxnSpPr/>
            <p:nvPr/>
          </p:nvCxnSpPr>
          <p:spPr>
            <a:xfrm>
              <a:off x="-66712" y="358768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8D03CA-1867-4EC6-C5B3-21895882DD96}"/>
                </a:ext>
              </a:extLst>
            </p:cNvPr>
            <p:cNvCxnSpPr/>
            <p:nvPr/>
          </p:nvCxnSpPr>
          <p:spPr>
            <a:xfrm>
              <a:off x="-51847" y="185916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15E9E74-7CFE-859E-CF98-3B7FFCE645D2}"/>
                </a:ext>
              </a:extLst>
            </p:cNvPr>
            <p:cNvCxnSpPr/>
            <p:nvPr/>
          </p:nvCxnSpPr>
          <p:spPr>
            <a:xfrm>
              <a:off x="-29584" y="3020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96135-5B14-6A34-27E6-CA5ADAFB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2"/>
                <a:stretch>
                  <a:fillRect r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30A6AD3-B26B-B27E-284E-691700E3B3F7}"/>
              </a:ext>
            </a:extLst>
          </p:cNvPr>
          <p:cNvSpPr txBox="1"/>
          <p:nvPr/>
        </p:nvSpPr>
        <p:spPr>
          <a:xfrm>
            <a:off x="1455069" y="5126243"/>
            <a:ext cx="867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At this point, the surface slope is close to a negatively-sloped facet plane (“pyramidal”), so that point is “-pyramidal-like”.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F47D6A-CD04-A93B-7220-669F793C04AB}"/>
              </a:ext>
            </a:extLst>
          </p:cNvPr>
          <p:cNvGrpSpPr/>
          <p:nvPr/>
        </p:nvGrpSpPr>
        <p:grpSpPr>
          <a:xfrm rot="353206">
            <a:off x="7521139" y="3114064"/>
            <a:ext cx="1462952" cy="219456"/>
            <a:chOff x="3741104" y="1990022"/>
            <a:chExt cx="1462952" cy="2194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AA7451E-94D8-EF30-CD8C-9E482E0B60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2603" y="1990022"/>
              <a:ext cx="219919" cy="21945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57BCAD3-7DB5-4892-175F-614E0EBF8FDD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4" y="2099551"/>
              <a:ext cx="1462952" cy="0"/>
            </a:xfrm>
            <a:prstGeom prst="line">
              <a:avLst/>
            </a:prstGeom>
            <a:ln w="63500">
              <a:solidFill>
                <a:schemeClr val="tx1"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5308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Keep the form of the PDE, but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 with slope-sensitive values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33674" y="1097280"/>
            <a:ext cx="11700338" cy="3123027"/>
            <a:chOff x="3138170" y="2641283"/>
            <a:chExt cx="5902325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 r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7207B-FD09-E44E-486A-88B111E2654A}"/>
                  </a:ext>
                </a:extLst>
              </p:cNvPr>
              <p:cNvSpPr txBox="1"/>
              <p:nvPr/>
            </p:nvSpPr>
            <p:spPr>
              <a:xfrm>
                <a:off x="3076311" y="4558489"/>
                <a:ext cx="5899797" cy="17604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i="1" dirty="0"/>
              </a:p>
              <a:p>
                <a:endParaRPr lang="en-US" sz="24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𝑸𝑳𝑳</m:t>
                            </m:r>
                          </m:sub>
                          <m:sup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𝒆𝒒</m:t>
                            </m:r>
                          </m:sup>
                        </m:sSubSup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 i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7207B-FD09-E44E-486A-88B111E26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11" y="4558489"/>
                <a:ext cx="5899797" cy="1760482"/>
              </a:xfrm>
              <a:prstGeom prst="rect">
                <a:avLst/>
              </a:prstGeom>
              <a:blipFill>
                <a:blip r:embed="rId4"/>
                <a:stretch>
                  <a:fillRect b="-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88B24C2-F0CD-4F4C-F2E3-8A2C3B0EDFAF}"/>
              </a:ext>
            </a:extLst>
          </p:cNvPr>
          <p:cNvGrpSpPr/>
          <p:nvPr/>
        </p:nvGrpSpPr>
        <p:grpSpPr>
          <a:xfrm>
            <a:off x="3700719" y="1990022"/>
            <a:ext cx="1462952" cy="219456"/>
            <a:chOff x="3700719" y="1990022"/>
            <a:chExt cx="1462952" cy="21945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E964D7-D5B2-4C72-515B-0AC33055E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2603" y="1990022"/>
              <a:ext cx="219919" cy="219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63710B-A116-D920-A15B-4AA0B473C98F}"/>
                </a:ext>
              </a:extLst>
            </p:cNvPr>
            <p:cNvCxnSpPr>
              <a:cxnSpLocks/>
            </p:cNvCxnSpPr>
            <p:nvPr/>
          </p:nvCxnSpPr>
          <p:spPr>
            <a:xfrm>
              <a:off x="3700719" y="2109151"/>
              <a:ext cx="1462952" cy="0"/>
            </a:xfrm>
            <a:prstGeom prst="line">
              <a:avLst/>
            </a:prstGeom>
            <a:ln w="63500">
              <a:solidFill>
                <a:schemeClr val="tx1"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2A3B0-B3A7-F003-CD26-27E80DC867CE}"/>
              </a:ext>
            </a:extLst>
          </p:cNvPr>
          <p:cNvGrpSpPr/>
          <p:nvPr/>
        </p:nvGrpSpPr>
        <p:grpSpPr>
          <a:xfrm rot="21215415">
            <a:off x="723592" y="2849244"/>
            <a:ext cx="1462952" cy="219456"/>
            <a:chOff x="3741104" y="1990022"/>
            <a:chExt cx="1462952" cy="2194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1C8B07-CABB-BF2C-CCFB-616749B84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2603" y="1990022"/>
              <a:ext cx="219919" cy="21945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FF3DB7-5F5A-2CCF-2628-11AB0BE534AC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4" y="2099551"/>
              <a:ext cx="1462952" cy="0"/>
            </a:xfrm>
            <a:prstGeom prst="line">
              <a:avLst/>
            </a:prstGeom>
            <a:ln w="63500">
              <a:solidFill>
                <a:schemeClr val="tx1"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CBB15A-75F2-04BA-9EC5-EF99FDA9AFE2}"/>
              </a:ext>
            </a:extLst>
          </p:cNvPr>
          <p:cNvGrpSpPr/>
          <p:nvPr/>
        </p:nvGrpSpPr>
        <p:grpSpPr>
          <a:xfrm rot="353206">
            <a:off x="7521139" y="3114064"/>
            <a:ext cx="1462952" cy="219456"/>
            <a:chOff x="3741104" y="1990022"/>
            <a:chExt cx="1462952" cy="21945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21E4A8-5DCC-2615-5E02-28D9A2A0B5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2603" y="1990022"/>
              <a:ext cx="219919" cy="21945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E1B11A-D55E-E33E-3757-297FCD75F88B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4" y="2099551"/>
              <a:ext cx="1462952" cy="0"/>
            </a:xfrm>
            <a:prstGeom prst="line">
              <a:avLst/>
            </a:prstGeom>
            <a:ln w="63500">
              <a:solidFill>
                <a:schemeClr val="tx1"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133CB2-4E8E-5751-C5B6-FBF670DA4F21}"/>
              </a:ext>
            </a:extLst>
          </p:cNvPr>
          <p:cNvGrpSpPr/>
          <p:nvPr/>
        </p:nvGrpSpPr>
        <p:grpSpPr>
          <a:xfrm rot="11133671">
            <a:off x="218509" y="3042023"/>
            <a:ext cx="11756984" cy="705209"/>
            <a:chOff x="-66712" y="3020"/>
            <a:chExt cx="5931833" cy="3557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C1BDA5F-0262-13AA-2DD7-ED180893F324}"/>
                </a:ext>
              </a:extLst>
            </p:cNvPr>
            <p:cNvCxnSpPr/>
            <p:nvPr/>
          </p:nvCxnSpPr>
          <p:spPr>
            <a:xfrm>
              <a:off x="-66712" y="358768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705CBCF-0CC6-B4E3-89C8-43D45E5A8545}"/>
                </a:ext>
              </a:extLst>
            </p:cNvPr>
            <p:cNvCxnSpPr/>
            <p:nvPr/>
          </p:nvCxnSpPr>
          <p:spPr>
            <a:xfrm>
              <a:off x="-51847" y="185916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525A014-9CEB-F01B-FC7A-2AEE2F3AE715}"/>
                </a:ext>
              </a:extLst>
            </p:cNvPr>
            <p:cNvCxnSpPr/>
            <p:nvPr/>
          </p:nvCxnSpPr>
          <p:spPr>
            <a:xfrm>
              <a:off x="-29584" y="3020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7287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First we need to compute the layer thicknesses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US" sz="2400" b="1" dirty="0"/>
                  <a:t>) at each grid point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1017445" y="4219076"/>
                <a:ext cx="10594609" cy="2714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𝑡𝑜𝑡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,±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dirty="0" err="1"/>
                  <a:t>E.g</a:t>
                </a:r>
                <a:r>
                  <a:rPr lang="en-US" sz="2400" dirty="0"/>
                  <a:t>, at the dot,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Generally: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  <m:r>
                              <a:rPr lang="en-US" sz="2400" i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45" y="4219076"/>
                <a:ext cx="10594609" cy="27140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We’d like to describe these behaviors in a way pioneered by BCF (and others)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F950D-2491-FBE1-8FEF-3456FA87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7" b="52341"/>
          <a:stretch/>
        </p:blipFill>
        <p:spPr>
          <a:xfrm>
            <a:off x="1146448" y="725212"/>
            <a:ext cx="10169252" cy="5407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876C9-0DEF-79C7-0E86-20C6C2F0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" r="17445" b="71181"/>
          <a:stretch/>
        </p:blipFill>
        <p:spPr>
          <a:xfrm>
            <a:off x="118066" y="549545"/>
            <a:ext cx="3230616" cy="1606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9803FD-3710-1391-DA83-8EA58E9DEEF8}"/>
              </a:ext>
            </a:extLst>
          </p:cNvPr>
          <p:cNvSpPr txBox="1"/>
          <p:nvPr/>
        </p:nvSpPr>
        <p:spPr>
          <a:xfrm>
            <a:off x="6428204" y="864815"/>
            <a:ext cx="47176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… But we can’t because of the pesky quasi-liquid layer </a:t>
            </a:r>
          </a:p>
        </p:txBody>
      </p:sp>
    </p:spTree>
    <p:extLst>
      <p:ext uri="{BB962C8B-B14F-4D97-AF65-F5344CB8AC3E}">
        <p14:creationId xmlns:p14="http://schemas.microsoft.com/office/powerpoint/2010/main" val="103658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We’ll skip the next few slides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0A41D-A440-3075-2FA1-F761D0BC9CAF}"/>
              </a:ext>
            </a:extLst>
          </p:cNvPr>
          <p:cNvSpPr txBox="1"/>
          <p:nvPr/>
        </p:nvSpPr>
        <p:spPr>
          <a:xfrm>
            <a:off x="140684" y="1902736"/>
            <a:ext cx="1165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There’s a lotta math in the next few slides, we’ll come back to them later.</a:t>
            </a:r>
          </a:p>
        </p:txBody>
      </p:sp>
    </p:spTree>
    <p:extLst>
      <p:ext uri="{BB962C8B-B14F-4D97-AF65-F5344CB8AC3E}">
        <p14:creationId xmlns:p14="http://schemas.microsoft.com/office/powerpoint/2010/main" val="589364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: Then we’ll weight them (“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”)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1565329" y="4563686"/>
                <a:ext cx="8556866" cy="54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QLL</m:t>
                              </m:r>
                              <m: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QLL</m:t>
                          </m:r>
                          <m: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29" y="4563686"/>
                <a:ext cx="8556866" cy="549253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5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ffectLst/>
                    <a:ea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effectLst/>
                    <a:ea typeface="Times New Roman" panose="02020603050405020304" pitchFamily="18" charset="0"/>
                  </a:rPr>
                  <a:t>: Each facet angle gets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𝑵</m:t>
                        </m:r>
                      </m:e>
                      <m:sup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AE25A-D614-7EFD-1624-F3CCB0EC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7C51351-6AF6-873E-A809-F03102EA5F57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05D6D-1780-6D2F-EF48-A2EE57DE63C7}"/>
                  </a:ext>
                </a:extLst>
              </p:cNvPr>
              <p:cNvSpPr txBox="1"/>
              <p:nvPr/>
            </p:nvSpPr>
            <p:spPr>
              <a:xfrm>
                <a:off x="3390421" y="4563686"/>
                <a:ext cx="5439053" cy="1759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𝑝𝑟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𝑝𝑟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i="1" dirty="0">
                  <a:solidFill>
                    <a:srgbClr val="C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705D6D-1780-6D2F-EF48-A2EE57DE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421" y="4563686"/>
                <a:ext cx="5439053" cy="1759456"/>
              </a:xfrm>
              <a:prstGeom prst="rect">
                <a:avLst/>
              </a:prstGeom>
              <a:blipFill>
                <a:blip r:embed="rId4"/>
                <a:stretch>
                  <a:fillRect l="-1163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68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>
                    <a:ea typeface="Times New Roman" panose="02020603050405020304" pitchFamily="18" charset="0"/>
                  </a:rPr>
                  <a:t>: </a:t>
                </a:r>
                <a:r>
                  <a:rPr lang="en-US" sz="2400" b="1" dirty="0"/>
                  <a:t>Then we’ll weight them (“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”)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7200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/>
              <p:nvPr/>
            </p:nvSpPr>
            <p:spPr>
              <a:xfrm>
                <a:off x="402959" y="4505789"/>
                <a:ext cx="11410325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4E1249-494A-3C40-8AD9-873130CF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9" y="4505789"/>
                <a:ext cx="11410325" cy="490199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43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need those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82D771-DB84-3667-7637-E8E0259947AE}"/>
              </a:ext>
            </a:extLst>
          </p:cNvPr>
          <p:cNvCxnSpPr>
            <a:cxnSpLocks/>
          </p:cNvCxnSpPr>
          <p:nvPr/>
        </p:nvCxnSpPr>
        <p:spPr>
          <a:xfrm flipV="1">
            <a:off x="9972675" y="2863850"/>
            <a:ext cx="1835150" cy="756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587A76-6DCC-D0B9-C418-280F75E6F105}"/>
              </a:ext>
            </a:extLst>
          </p:cNvPr>
          <p:cNvCxnSpPr>
            <a:cxnSpLocks/>
          </p:cNvCxnSpPr>
          <p:nvPr/>
        </p:nvCxnSpPr>
        <p:spPr>
          <a:xfrm>
            <a:off x="7467600" y="3094665"/>
            <a:ext cx="1004682" cy="159724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33A72F-8A73-2E10-CB32-6517DE8C97E5}"/>
              </a:ext>
            </a:extLst>
          </p:cNvPr>
          <p:cNvCxnSpPr>
            <a:cxnSpLocks/>
          </p:cNvCxnSpPr>
          <p:nvPr/>
        </p:nvCxnSpPr>
        <p:spPr>
          <a:xfrm flipV="1">
            <a:off x="8915400" y="3240326"/>
            <a:ext cx="985116" cy="52459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94427-2EDA-1B4E-A599-A85E5AF7CA70}"/>
              </a:ext>
            </a:extLst>
          </p:cNvPr>
          <p:cNvCxnSpPr>
            <a:cxnSpLocks/>
          </p:cNvCxnSpPr>
          <p:nvPr/>
        </p:nvCxnSpPr>
        <p:spPr>
          <a:xfrm>
            <a:off x="6045365" y="2256700"/>
            <a:ext cx="812635" cy="498875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62C945-6C2E-22A9-96FF-0359CE5E71E7}"/>
              </a:ext>
            </a:extLst>
          </p:cNvPr>
          <p:cNvCxnSpPr>
            <a:cxnSpLocks/>
          </p:cNvCxnSpPr>
          <p:nvPr/>
        </p:nvCxnSpPr>
        <p:spPr>
          <a:xfrm>
            <a:off x="4647095" y="2149851"/>
            <a:ext cx="933450" cy="128236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49214C-6765-0A55-C6B1-4662E4790162}"/>
              </a:ext>
            </a:extLst>
          </p:cNvPr>
          <p:cNvCxnSpPr>
            <a:cxnSpLocks/>
          </p:cNvCxnSpPr>
          <p:nvPr/>
        </p:nvCxnSpPr>
        <p:spPr>
          <a:xfrm flipV="1">
            <a:off x="3450099" y="2146935"/>
            <a:ext cx="573261" cy="478447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DEC23A-979E-6879-17F7-44CB275AD7FE}"/>
              </a:ext>
            </a:extLst>
          </p:cNvPr>
          <p:cNvCxnSpPr>
            <a:cxnSpLocks/>
          </p:cNvCxnSpPr>
          <p:nvPr/>
        </p:nvCxnSpPr>
        <p:spPr>
          <a:xfrm flipV="1">
            <a:off x="2307099" y="3198614"/>
            <a:ext cx="706179" cy="97328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22123C-060C-A87E-BB47-F164B8B9A363}"/>
              </a:ext>
            </a:extLst>
          </p:cNvPr>
          <p:cNvCxnSpPr>
            <a:cxnSpLocks/>
          </p:cNvCxnSpPr>
          <p:nvPr/>
        </p:nvCxnSpPr>
        <p:spPr>
          <a:xfrm flipV="1">
            <a:off x="899160" y="2939534"/>
            <a:ext cx="727278" cy="170737"/>
          </a:xfrm>
          <a:prstGeom prst="line">
            <a:avLst/>
          </a:prstGeom>
          <a:ln w="889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4CABE-6C3E-D6C0-E8BF-B34B9F9E3D49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E4CABE-6C3E-D6C0-E8BF-B34B9F9E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1B99C-489D-FFB1-56AC-8B45EAC5781E}"/>
                  </a:ext>
                </a:extLst>
              </p:cNvPr>
              <p:cNvSpPr txBox="1"/>
              <p:nvPr/>
            </p:nvSpPr>
            <p:spPr>
              <a:xfrm>
                <a:off x="2507562" y="4745286"/>
                <a:ext cx="61459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Each grid point has a slope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1B99C-489D-FFB1-56AC-8B45EAC5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562" y="4745286"/>
                <a:ext cx="6145966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626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, so the grid point aligns with the positively-sloped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(“pyramidal”) facet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2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228D621-DEDA-B53F-BEB6-F14999ED0BAA}"/>
              </a:ext>
            </a:extLst>
          </p:cNvPr>
          <p:cNvGrpSpPr/>
          <p:nvPr/>
        </p:nvGrpSpPr>
        <p:grpSpPr>
          <a:xfrm>
            <a:off x="3450981" y="2025880"/>
            <a:ext cx="1547446" cy="219456"/>
            <a:chOff x="3450981" y="2025880"/>
            <a:chExt cx="1547446" cy="21945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154A56-B7F9-08AB-D806-977EB4B7A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0981" y="2066192"/>
              <a:ext cx="1547446" cy="123092"/>
            </a:xfrm>
            <a:prstGeom prst="line">
              <a:avLst/>
            </a:prstGeom>
            <a:ln w="63500">
              <a:solidFill>
                <a:schemeClr val="tx1"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82D709-1D0C-0F61-AB12-D20983B0D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451" y="2025880"/>
              <a:ext cx="219919" cy="21945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15BB5D-6FED-9E80-E2AD-C8CC247F9F48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15BB5D-6FED-9E80-E2AD-C8CC247F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085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sz="2400" dirty="0"/>
                  <a:t>, so we’d say the grid point aligns best with the original facet (prismatic)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95E99-44B0-564A-09F3-49FF20A68C5D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95E99-44B0-564A-09F3-49FF20A68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4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482D709-1D0C-0F61-AB12-D20983B0DFF3}"/>
              </a:ext>
            </a:extLst>
          </p:cNvPr>
          <p:cNvSpPr>
            <a:spLocks noChangeAspect="1"/>
          </p:cNvSpPr>
          <p:nvPr/>
        </p:nvSpPr>
        <p:spPr>
          <a:xfrm>
            <a:off x="4362603" y="1990022"/>
            <a:ext cx="219919" cy="2194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B07517-0DA8-40FB-7FD4-31B0C1837211}"/>
              </a:ext>
            </a:extLst>
          </p:cNvPr>
          <p:cNvCxnSpPr>
            <a:cxnSpLocks/>
          </p:cNvCxnSpPr>
          <p:nvPr/>
        </p:nvCxnSpPr>
        <p:spPr>
          <a:xfrm>
            <a:off x="3700719" y="2109148"/>
            <a:ext cx="1462952" cy="0"/>
          </a:xfrm>
          <a:prstGeom prst="line">
            <a:avLst/>
          </a:prstGeom>
          <a:ln w="63500">
            <a:solidFill>
              <a:schemeClr val="tx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069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Assign the weights according to the slope of the surface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33674" y="1097280"/>
            <a:ext cx="11700338" cy="3123027"/>
            <a:chOff x="3138170" y="2641283"/>
            <a:chExt cx="5902325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/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so the grid point aligns with the negatively-sloped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facet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75D9F-CF87-3E36-3ADA-31745C9C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" y="4505789"/>
                <a:ext cx="11652260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482D709-1D0C-0F61-AB12-D20983B0DFF3}"/>
              </a:ext>
            </a:extLst>
          </p:cNvPr>
          <p:cNvSpPr>
            <a:spLocks noChangeAspect="1"/>
          </p:cNvSpPr>
          <p:nvPr/>
        </p:nvSpPr>
        <p:spPr>
          <a:xfrm rot="1205299">
            <a:off x="5864930" y="2247752"/>
            <a:ext cx="219919" cy="21945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7B481-E229-1277-8E43-D2858C754D39}"/>
                  </a:ext>
                </a:extLst>
              </p:cNvPr>
              <p:cNvSpPr txBox="1"/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Slopes: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7B481-E229-1277-8E43-D2858C75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5" y="1203085"/>
                <a:ext cx="2365117" cy="645946"/>
              </a:xfrm>
              <a:prstGeom prst="rect">
                <a:avLst/>
              </a:prstGeom>
              <a:blipFill>
                <a:blip r:embed="rId6"/>
                <a:stretch>
                  <a:fillRect l="-3723" b="-96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4FBF2A8-3FAA-1E32-BF26-F0FCE9E36344}"/>
              </a:ext>
            </a:extLst>
          </p:cNvPr>
          <p:cNvGrpSpPr/>
          <p:nvPr/>
        </p:nvGrpSpPr>
        <p:grpSpPr>
          <a:xfrm rot="11133671">
            <a:off x="218509" y="3042023"/>
            <a:ext cx="11756984" cy="705209"/>
            <a:chOff x="-66712" y="3020"/>
            <a:chExt cx="5931833" cy="35574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4925D0-A6F1-5D3B-C465-B8E62F9E0BB6}"/>
                </a:ext>
              </a:extLst>
            </p:cNvPr>
            <p:cNvCxnSpPr/>
            <p:nvPr/>
          </p:nvCxnSpPr>
          <p:spPr>
            <a:xfrm>
              <a:off x="-66712" y="358768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2266B5-F559-8F78-F55C-C624C55514DC}"/>
                </a:ext>
              </a:extLst>
            </p:cNvPr>
            <p:cNvCxnSpPr/>
            <p:nvPr/>
          </p:nvCxnSpPr>
          <p:spPr>
            <a:xfrm>
              <a:off x="-51847" y="185916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0C9D0F-949D-4827-0C8D-1593CBF8863A}"/>
                </a:ext>
              </a:extLst>
            </p:cNvPr>
            <p:cNvCxnSpPr/>
            <p:nvPr/>
          </p:nvCxnSpPr>
          <p:spPr>
            <a:xfrm>
              <a:off x="-29584" y="3020"/>
              <a:ext cx="589470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DFBF05-D43A-7662-9B5F-9FB0800ECCFE}"/>
              </a:ext>
            </a:extLst>
          </p:cNvPr>
          <p:cNvCxnSpPr>
            <a:cxnSpLocks/>
          </p:cNvCxnSpPr>
          <p:nvPr/>
        </p:nvCxnSpPr>
        <p:spPr>
          <a:xfrm>
            <a:off x="5356300" y="2198189"/>
            <a:ext cx="1223794" cy="313624"/>
          </a:xfrm>
          <a:prstGeom prst="line">
            <a:avLst/>
          </a:prstGeom>
          <a:ln w="63500">
            <a:solidFill>
              <a:schemeClr val="tx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40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Assign weights using sigmoid functions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0199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3D50DDD-C480-47FF-8102-F5FA1FE0B784}"/>
              </a:ext>
            </a:extLst>
          </p:cNvPr>
          <p:cNvGrpSpPr>
            <a:grpSpLocks noChangeAspect="1"/>
          </p:cNvGrpSpPr>
          <p:nvPr/>
        </p:nvGrpSpPr>
        <p:grpSpPr>
          <a:xfrm>
            <a:off x="1729180" y="482682"/>
            <a:ext cx="9782473" cy="6420288"/>
            <a:chOff x="1653701" y="1091072"/>
            <a:chExt cx="8602837" cy="56460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7B59BC-1698-C74B-1942-A499D31B9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3" t="9968" r="7884" b="10023"/>
            <a:stretch/>
          </p:blipFill>
          <p:spPr bwMode="auto">
            <a:xfrm>
              <a:off x="1653701" y="1091072"/>
              <a:ext cx="8602837" cy="5193792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15491-DF3C-F1C6-24D4-8D6319873042}"/>
                    </a:ext>
                  </a:extLst>
                </p:cNvPr>
                <p:cNvSpPr txBox="1"/>
                <p:nvPr/>
              </p:nvSpPr>
              <p:spPr>
                <a:xfrm>
                  <a:off x="6619063" y="6207591"/>
                  <a:ext cx="780221" cy="494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815491-DF3C-F1C6-24D4-8D6319873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063" y="6207591"/>
                  <a:ext cx="780221" cy="4948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7613E3-9D7B-4A22-AC19-4874186465AD}"/>
                    </a:ext>
                  </a:extLst>
                </p:cNvPr>
                <p:cNvSpPr txBox="1"/>
                <p:nvPr/>
              </p:nvSpPr>
              <p:spPr>
                <a:xfrm>
                  <a:off x="4618574" y="6242344"/>
                  <a:ext cx="780221" cy="494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7613E3-9D7B-4A22-AC19-487418646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574" y="6242344"/>
                  <a:ext cx="780221" cy="494815"/>
                </a:xfrm>
                <a:prstGeom prst="rect">
                  <a:avLst/>
                </a:prstGeom>
                <a:blipFill>
                  <a:blip r:embed="rId5"/>
                  <a:stretch>
                    <a:fillRect r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DA1E87-F41D-75C3-CA30-AD7AB684F436}"/>
                    </a:ext>
                  </a:extLst>
                </p:cNvPr>
                <p:cNvSpPr txBox="1"/>
                <p:nvPr/>
              </p:nvSpPr>
              <p:spPr>
                <a:xfrm>
                  <a:off x="5688927" y="6224167"/>
                  <a:ext cx="7802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DA1E87-F41D-75C3-CA30-AD7AB684F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927" y="6224167"/>
                  <a:ext cx="78022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683C7-9FBE-BD51-B5AC-365092612BE6}"/>
                  </a:ext>
                </a:extLst>
              </p:cNvPr>
              <p:cNvSpPr txBox="1"/>
              <p:nvPr/>
            </p:nvSpPr>
            <p:spPr>
              <a:xfrm>
                <a:off x="308717" y="1484218"/>
                <a:ext cx="4321650" cy="1084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683C7-9FBE-BD51-B5AC-36509261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17" y="1484218"/>
                <a:ext cx="4321650" cy="1084528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2F86236B-4979-0AF8-67E4-1B26D85D9B77}"/>
              </a:ext>
            </a:extLst>
          </p:cNvPr>
          <p:cNvSpPr>
            <a:spLocks noChangeAspect="1"/>
          </p:cNvSpPr>
          <p:nvPr/>
        </p:nvSpPr>
        <p:spPr>
          <a:xfrm>
            <a:off x="7747081" y="1263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2DC437-5CC3-3292-965C-6E6DF52589C3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2DC437-5CC3-3292-965C-6E6DF5258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266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Pick up again below here</a:t>
            </a:r>
          </a:p>
        </p:txBody>
      </p:sp>
    </p:spTree>
    <p:extLst>
      <p:ext uri="{BB962C8B-B14F-4D97-AF65-F5344CB8AC3E}">
        <p14:creationId xmlns:p14="http://schemas.microsoft.com/office/powerpoint/2010/main" val="89298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67D774-DED8-CF1D-F448-69F98DE5945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Which led to a paper back in 2016 in which we tried to span those two scales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FBACD-A3BA-A63C-FA37-F4E1A7D6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" y="1389230"/>
            <a:ext cx="5070261" cy="51282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C3B17F-0988-F0D9-97ED-EB66191690B8}"/>
              </a:ext>
            </a:extLst>
          </p:cNvPr>
          <p:cNvSpPr txBox="1"/>
          <p:nvPr/>
        </p:nvSpPr>
        <p:spPr>
          <a:xfrm>
            <a:off x="2974889" y="14313413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We have a mathematical criterion </a:t>
            </a:r>
          </a:p>
          <a:p>
            <a:r>
              <a:rPr lang="en-US" sz="1800" dirty="0"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937BC-83B2-3FB0-B1FF-7CFE6782C6DF}"/>
              </a:ext>
            </a:extLst>
          </p:cNvPr>
          <p:cNvSpPr txBox="1"/>
          <p:nvPr/>
        </p:nvSpPr>
        <p:spPr>
          <a:xfrm>
            <a:off x="257147" y="1565286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prismatic surface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52FC71-7CD5-98A1-11DC-C5DA4F095C44}"/>
                  </a:ext>
                </a:extLst>
              </p:cNvPr>
              <p:cNvSpPr/>
              <p:nvPr/>
            </p:nvSpPr>
            <p:spPr>
              <a:xfrm>
                <a:off x="5783601" y="3523858"/>
                <a:ext cx="5474012" cy="12562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Molecular order parameters let us quantify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𝒊𝒄𝒆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and therefore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𝒊𝒄𝒆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52FC71-7CD5-98A1-11DC-C5DA4F095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601" y="3523858"/>
                <a:ext cx="5474012" cy="1256241"/>
              </a:xfrm>
              <a:prstGeom prst="rect">
                <a:avLst/>
              </a:prstGeom>
              <a:blipFill>
                <a:blip r:embed="rId4"/>
                <a:stretch>
                  <a:fillRect l="-1848" t="-2970" b="-29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C83E26-8A4D-626F-0469-BE5A0BFD8C19}"/>
              </a:ext>
            </a:extLst>
          </p:cNvPr>
          <p:cNvSpPr txBox="1"/>
          <p:nvPr/>
        </p:nvSpPr>
        <p:spPr>
          <a:xfrm>
            <a:off x="2974889" y="2628778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prismatic surface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04A04-664A-7339-6175-036FFF925E0D}"/>
              </a:ext>
            </a:extLst>
          </p:cNvPr>
          <p:cNvSpPr txBox="1"/>
          <p:nvPr/>
        </p:nvSpPr>
        <p:spPr>
          <a:xfrm>
            <a:off x="1920069" y="4923383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basal surface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49A6B5-61F5-B397-C6E4-2A44AF7C2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471" b="43473"/>
          <a:stretch/>
        </p:blipFill>
        <p:spPr>
          <a:xfrm>
            <a:off x="4556731" y="714733"/>
            <a:ext cx="7538762" cy="11711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1804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9475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Each grid point is assigned a set of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94751"/>
              </a:xfrm>
              <a:prstGeom prst="rect">
                <a:avLst/>
              </a:prstGeom>
              <a:blipFill>
                <a:blip r:embed="rId2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4EBA99-ABAC-029A-6AC2-90821B22C64D}"/>
              </a:ext>
            </a:extLst>
          </p:cNvPr>
          <p:cNvCxnSpPr>
            <a:cxnSpLocks/>
          </p:cNvCxnSpPr>
          <p:nvPr/>
        </p:nvCxnSpPr>
        <p:spPr>
          <a:xfrm>
            <a:off x="10652760" y="2442628"/>
            <a:ext cx="185957" cy="346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25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</m:oMath>
                </a14:m>
                <a:r>
                  <a:rPr lang="en-US" sz="2400" b="1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4A12D90-8A7F-EB3C-3C34-EB935EEDBED0}"/>
              </a:ext>
            </a:extLst>
          </p:cNvPr>
          <p:cNvGrpSpPr>
            <a:grpSpLocks noChangeAspect="1"/>
          </p:cNvGrpSpPr>
          <p:nvPr/>
        </p:nvGrpSpPr>
        <p:grpSpPr>
          <a:xfrm>
            <a:off x="218509" y="1097280"/>
            <a:ext cx="11756984" cy="3123027"/>
            <a:chOff x="3130520" y="2641283"/>
            <a:chExt cx="5930901" cy="157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B8BF52-FC28-A967-DA1B-89D8E1B78609}"/>
                </a:ext>
              </a:extLst>
            </p:cNvPr>
            <p:cNvSpPr/>
            <p:nvPr/>
          </p:nvSpPr>
          <p:spPr>
            <a:xfrm>
              <a:off x="3145155" y="2641283"/>
              <a:ext cx="5894705" cy="15754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0920630-4F9C-0832-AF94-6204E5DBB4CC}"/>
                </a:ext>
              </a:extLst>
            </p:cNvPr>
            <p:cNvSpPr/>
            <p:nvPr/>
          </p:nvSpPr>
          <p:spPr>
            <a:xfrm>
              <a:off x="3145790" y="3164523"/>
              <a:ext cx="5894705" cy="661035"/>
            </a:xfrm>
            <a:custGeom>
              <a:avLst/>
              <a:gdLst>
                <a:gd name="connsiteX0" fmla="*/ 0 w 5895278"/>
                <a:gd name="connsiteY0" fmla="*/ 661655 h 661655"/>
                <a:gd name="connsiteX1" fmla="*/ 624468 w 5895278"/>
                <a:gd name="connsiteY1" fmla="*/ 423762 h 661655"/>
                <a:gd name="connsiteX2" fmla="*/ 1107688 w 5895278"/>
                <a:gd name="connsiteY2" fmla="*/ 565011 h 661655"/>
                <a:gd name="connsiteX3" fmla="*/ 1501698 w 5895278"/>
                <a:gd name="connsiteY3" fmla="*/ 431196 h 661655"/>
                <a:gd name="connsiteX4" fmla="*/ 1739590 w 5895278"/>
                <a:gd name="connsiteY4" fmla="*/ 141264 h 661655"/>
                <a:gd name="connsiteX5" fmla="*/ 2111298 w 5895278"/>
                <a:gd name="connsiteY5" fmla="*/ 16 h 661655"/>
                <a:gd name="connsiteX6" fmla="*/ 3055434 w 5895278"/>
                <a:gd name="connsiteY6" fmla="*/ 148699 h 661655"/>
                <a:gd name="connsiteX7" fmla="*/ 3449444 w 5895278"/>
                <a:gd name="connsiteY7" fmla="*/ 416328 h 661655"/>
                <a:gd name="connsiteX8" fmla="*/ 3962400 w 5895278"/>
                <a:gd name="connsiteY8" fmla="*/ 535274 h 661655"/>
                <a:gd name="connsiteX9" fmla="*/ 4512527 w 5895278"/>
                <a:gd name="connsiteY9" fmla="*/ 565011 h 661655"/>
                <a:gd name="connsiteX10" fmla="*/ 4869366 w 5895278"/>
                <a:gd name="connsiteY10" fmla="*/ 535274 h 661655"/>
                <a:gd name="connsiteX11" fmla="*/ 5270810 w 5895278"/>
                <a:gd name="connsiteY11" fmla="*/ 394025 h 661655"/>
                <a:gd name="connsiteX12" fmla="*/ 5895278 w 5895278"/>
                <a:gd name="connsiteY12" fmla="*/ 401459 h 6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5278" h="661655">
                  <a:moveTo>
                    <a:pt x="0" y="661655"/>
                  </a:moveTo>
                  <a:cubicBezTo>
                    <a:pt x="219926" y="550762"/>
                    <a:pt x="439853" y="439869"/>
                    <a:pt x="624468" y="423762"/>
                  </a:cubicBezTo>
                  <a:cubicBezTo>
                    <a:pt x="809083" y="407655"/>
                    <a:pt x="961483" y="563772"/>
                    <a:pt x="1107688" y="565011"/>
                  </a:cubicBezTo>
                  <a:cubicBezTo>
                    <a:pt x="1253893" y="566250"/>
                    <a:pt x="1396381" y="501820"/>
                    <a:pt x="1501698" y="431196"/>
                  </a:cubicBezTo>
                  <a:cubicBezTo>
                    <a:pt x="1607015" y="360571"/>
                    <a:pt x="1637990" y="213127"/>
                    <a:pt x="1739590" y="141264"/>
                  </a:cubicBezTo>
                  <a:cubicBezTo>
                    <a:pt x="1841190" y="69401"/>
                    <a:pt x="1891991" y="-1223"/>
                    <a:pt x="2111298" y="16"/>
                  </a:cubicBezTo>
                  <a:cubicBezTo>
                    <a:pt x="2330605" y="1255"/>
                    <a:pt x="2832410" y="79314"/>
                    <a:pt x="3055434" y="148699"/>
                  </a:cubicBezTo>
                  <a:cubicBezTo>
                    <a:pt x="3278458" y="218084"/>
                    <a:pt x="3298283" y="351899"/>
                    <a:pt x="3449444" y="416328"/>
                  </a:cubicBezTo>
                  <a:cubicBezTo>
                    <a:pt x="3600605" y="480757"/>
                    <a:pt x="3785220" y="510494"/>
                    <a:pt x="3962400" y="535274"/>
                  </a:cubicBezTo>
                  <a:cubicBezTo>
                    <a:pt x="4139580" y="560054"/>
                    <a:pt x="4361366" y="565011"/>
                    <a:pt x="4512527" y="565011"/>
                  </a:cubicBezTo>
                  <a:cubicBezTo>
                    <a:pt x="4663688" y="565011"/>
                    <a:pt x="4742986" y="563772"/>
                    <a:pt x="4869366" y="535274"/>
                  </a:cubicBezTo>
                  <a:cubicBezTo>
                    <a:pt x="4995747" y="506776"/>
                    <a:pt x="5099825" y="416327"/>
                    <a:pt x="5270810" y="394025"/>
                  </a:cubicBezTo>
                  <a:cubicBezTo>
                    <a:pt x="5441795" y="371723"/>
                    <a:pt x="5781288" y="400220"/>
                    <a:pt x="5895278" y="401459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28843-C68A-B337-B612-01A2C124C1C1}"/>
                </a:ext>
              </a:extLst>
            </p:cNvPr>
            <p:cNvGrpSpPr/>
            <p:nvPr/>
          </p:nvGrpSpPr>
          <p:grpSpPr>
            <a:xfrm>
              <a:off x="3138170" y="3551238"/>
              <a:ext cx="5901690" cy="364273"/>
              <a:chOff x="0" y="0"/>
              <a:chExt cx="5902139" cy="36427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B7B17B-4A62-F0FF-5771-9B991B64E4C0}"/>
                  </a:ext>
                </a:extLst>
              </p:cNvPr>
              <p:cNvCxnSpPr/>
              <p:nvPr/>
            </p:nvCxnSpPr>
            <p:spPr>
              <a:xfrm>
                <a:off x="7434" y="364273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74D7F6-3DFE-F80A-44CC-D4B039DECB18}"/>
                  </a:ext>
                </a:extLst>
              </p:cNvPr>
              <p:cNvCxnSpPr/>
              <p:nvPr/>
            </p:nvCxnSpPr>
            <p:spPr>
              <a:xfrm>
                <a:off x="0" y="185854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84138E-A63D-9B99-1F95-4ED6E02A9D1E}"/>
                  </a:ext>
                </a:extLst>
              </p:cNvPr>
              <p:cNvCxnSpPr/>
              <p:nvPr/>
            </p:nvCxnSpPr>
            <p:spPr>
              <a:xfrm>
                <a:off x="0" y="0"/>
                <a:ext cx="5894705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A4E3CF-B226-72A3-8F50-A326C7100C79}"/>
                </a:ext>
              </a:extLst>
            </p:cNvPr>
            <p:cNvGrpSpPr/>
            <p:nvPr/>
          </p:nvGrpSpPr>
          <p:grpSpPr>
            <a:xfrm rot="10548965">
              <a:off x="3130520" y="3553624"/>
              <a:ext cx="5930901" cy="355748"/>
              <a:chOff x="-66712" y="3020"/>
              <a:chExt cx="5931833" cy="355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B7BF09-B439-73DB-1550-7B8F058261C9}"/>
                  </a:ext>
                </a:extLst>
              </p:cNvPr>
              <p:cNvCxnSpPr/>
              <p:nvPr/>
            </p:nvCxnSpPr>
            <p:spPr>
              <a:xfrm>
                <a:off x="-66712" y="358768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8D03CA-1867-4EC6-C5B3-21895882DD96}"/>
                  </a:ext>
                </a:extLst>
              </p:cNvPr>
              <p:cNvCxnSpPr/>
              <p:nvPr/>
            </p:nvCxnSpPr>
            <p:spPr>
              <a:xfrm>
                <a:off x="-51847" y="185916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5E9E74-7CFE-859E-CF98-3B7FFCE645D2}"/>
                  </a:ext>
                </a:extLst>
              </p:cNvPr>
              <p:cNvCxnSpPr/>
              <p:nvPr/>
            </p:nvCxnSpPr>
            <p:spPr>
              <a:xfrm>
                <a:off x="-29584" y="3020"/>
                <a:ext cx="589470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/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164D9-A397-EB70-EAED-0F2D3277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19" y="3774996"/>
                <a:ext cx="4311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6D5D12-B531-7560-158C-036C433ECAB5}"/>
              </a:ext>
            </a:extLst>
          </p:cNvPr>
          <p:cNvSpPr>
            <a:spLocks noChangeAspect="1"/>
          </p:cNvSpPr>
          <p:nvPr/>
        </p:nvSpPr>
        <p:spPr>
          <a:xfrm>
            <a:off x="10776031" y="2787052"/>
            <a:ext cx="219919" cy="2194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930B4-45EE-20D6-A535-B6026E97E45F}"/>
              </a:ext>
            </a:extLst>
          </p:cNvPr>
          <p:cNvGrpSpPr/>
          <p:nvPr/>
        </p:nvGrpSpPr>
        <p:grpSpPr>
          <a:xfrm>
            <a:off x="1155781" y="2101252"/>
            <a:ext cx="8392369" cy="1286256"/>
            <a:chOff x="1155781" y="2101252"/>
            <a:chExt cx="8392369" cy="12862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0241C-95A3-4E50-F212-A4DFDD0A0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8231" y="3168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61DC40-EF82-D6C6-A72D-E0A42F5D45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381" y="30728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3797F-5858-F024-3C48-50B59252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7381" y="24060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88C92C-A914-8745-1BA8-E8D201B62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3881" y="21012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DBD8D9-84C1-E0C7-B394-F5897AB7A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1331" y="225365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EFE14D-604C-C5DC-D558-6F551881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5481" y="31490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46E6D-1340-6165-F2A9-83EFB9B29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1" y="2920402"/>
              <a:ext cx="219919" cy="2194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/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F8F03-0FEC-65B0-00A8-4E58C12F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07" y="1201172"/>
                <a:ext cx="2657045" cy="12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35585F-228A-B761-FD85-6560F56DDAC1}"/>
              </a:ext>
            </a:extLst>
          </p:cNvPr>
          <p:cNvCxnSpPr>
            <a:cxnSpLocks/>
          </p:cNvCxnSpPr>
          <p:nvPr/>
        </p:nvCxnSpPr>
        <p:spPr>
          <a:xfrm>
            <a:off x="10652760" y="2442628"/>
            <a:ext cx="185957" cy="346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BF95CBF-EA18-E450-6ACA-4BC646125034}"/>
              </a:ext>
            </a:extLst>
          </p:cNvPr>
          <p:cNvGrpSpPr/>
          <p:nvPr/>
        </p:nvGrpSpPr>
        <p:grpSpPr>
          <a:xfrm>
            <a:off x="188617" y="4603121"/>
            <a:ext cx="11814766" cy="1760482"/>
            <a:chOff x="188617" y="4603121"/>
            <a:chExt cx="11814766" cy="17604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5AB79E1-B56B-2731-0475-E2F60EF01B93}"/>
                    </a:ext>
                  </a:extLst>
                </p:cNvPr>
                <p:cNvSpPr txBox="1"/>
                <p:nvPr/>
              </p:nvSpPr>
              <p:spPr>
                <a:xfrm>
                  <a:off x="188617" y="4603121"/>
                  <a:ext cx="5899797" cy="17604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</m:oMath>
                  </a14:m>
                  <a:r>
                    <a:rPr lang="en-US" sz="28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800" b="1" i="1" dirty="0"/>
                </a:p>
                <a:p>
                  <a:endParaRPr lang="en-US" sz="2400" i="1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𝑄𝐿𝐿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𝑸𝑳𝑳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𝒆𝒒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800" i="1" dirty="0"/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5AB79E1-B56B-2731-0475-E2F60EF01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17" y="4603121"/>
                  <a:ext cx="5899797" cy="1760482"/>
                </a:xfrm>
                <a:prstGeom prst="rect">
                  <a:avLst/>
                </a:prstGeom>
                <a:blipFill>
                  <a:blip r:embed="rId5"/>
                  <a:stretch>
                    <a:fillRect b="-141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68AEAF-6AB8-06A7-5210-8C76CD5D0F64}"/>
                    </a:ext>
                  </a:extLst>
                </p:cNvPr>
                <p:cNvSpPr txBox="1"/>
                <p:nvPr/>
              </p:nvSpPr>
              <p:spPr>
                <a:xfrm>
                  <a:off x="6782023" y="4986902"/>
                  <a:ext cx="5221360" cy="13143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,−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4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QLL</m:t>
                                </m:r>
                                <m:r>
                                  <a:rPr lang="en-US" sz="24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𝑒𝑞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𝑝𝑟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QLL</m:t>
                            </m:r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𝑝𝑟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QLL</m:t>
                            </m:r>
                            <m:r>
                              <a:rPr lang="en-US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68AEAF-6AB8-06A7-5210-8C76CD5D0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23" y="4986902"/>
                  <a:ext cx="5221360" cy="1314334"/>
                </a:xfrm>
                <a:prstGeom prst="rect">
                  <a:avLst/>
                </a:prstGeom>
                <a:blipFill>
                  <a:blip r:embed="rId6"/>
                  <a:stretch>
                    <a:fillRect b="-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23D923DC-BABD-6DE2-634F-0CABE45EBC2B}"/>
                </a:ext>
              </a:extLst>
            </p:cNvPr>
            <p:cNvCxnSpPr/>
            <p:nvPr/>
          </p:nvCxnSpPr>
          <p:spPr>
            <a:xfrm>
              <a:off x="5718876" y="4990454"/>
              <a:ext cx="894434" cy="216977"/>
            </a:xfrm>
            <a:prstGeom prst="curvedConnector3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259B7454-CB99-7EB8-D938-00CC04464C90}"/>
                </a:ext>
              </a:extLst>
            </p:cNvPr>
            <p:cNvSpPr/>
            <p:nvPr/>
          </p:nvSpPr>
          <p:spPr>
            <a:xfrm>
              <a:off x="4582522" y="5405519"/>
              <a:ext cx="2732678" cy="669817"/>
            </a:xfrm>
            <a:prstGeom prst="arc">
              <a:avLst>
                <a:gd name="adj1" fmla="val 10779956"/>
                <a:gd name="adj2" fmla="val 0"/>
              </a:avLst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5910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>
            <a:extLst>
              <a:ext uri="{FF2B5EF4-FFF2-40B4-BE49-F238E27FC236}">
                <a16:creationId xmlns:a16="http://schemas.microsoft.com/office/drawing/2014/main" id="{08D4AA05-CD88-6E41-DF5F-9992BD975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8"/>
          <a:stretch/>
        </p:blipFill>
        <p:spPr bwMode="auto">
          <a:xfrm>
            <a:off x="2426279" y="1334712"/>
            <a:ext cx="4168921" cy="214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2FB864A-AEA0-80AE-2D2F-96A83E1A1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/>
          <a:stretch/>
        </p:blipFill>
        <p:spPr bwMode="auto">
          <a:xfrm>
            <a:off x="2426279" y="4111925"/>
            <a:ext cx="4164870" cy="2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Results: given the same parameters, the microfacet-enabled PDE results in limit cycles a lot like the prismatic-only 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CFA6D6-69C3-82A2-1662-523A76893B51}"/>
                  </a:ext>
                </a:extLst>
              </p:cNvPr>
              <p:cNvSpPr txBox="1"/>
              <p:nvPr/>
            </p:nvSpPr>
            <p:spPr>
              <a:xfrm>
                <a:off x="2967926" y="843094"/>
                <a:ext cx="3128074" cy="487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𝑄𝐿𝐿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CFA6D6-69C3-82A2-1662-523A76893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26" y="843094"/>
                <a:ext cx="3128074" cy="487762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90A9E-6F3A-84DB-C909-05F130E3D62D}"/>
                  </a:ext>
                </a:extLst>
              </p:cNvPr>
              <p:cNvSpPr txBox="1"/>
              <p:nvPr/>
            </p:nvSpPr>
            <p:spPr>
              <a:xfrm>
                <a:off x="0" y="1620954"/>
                <a:ext cx="25125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Original PDE</a:t>
                </a:r>
              </a:p>
              <a:p>
                <a:pPr algn="ctr"/>
                <a:r>
                  <a:rPr lang="en-US" sz="2400" dirty="0"/>
                  <a:t>(at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90A9E-6F3A-84DB-C909-05F130E3D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0954"/>
                <a:ext cx="2512501" cy="830997"/>
              </a:xfrm>
              <a:prstGeom prst="rect">
                <a:avLst/>
              </a:prstGeom>
              <a:blipFill>
                <a:blip r:embed="rId5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804A66-59E8-B59D-A4B1-CFE20246D5A5}"/>
                  </a:ext>
                </a:extLst>
              </p:cNvPr>
              <p:cNvSpPr txBox="1"/>
              <p:nvPr/>
            </p:nvSpPr>
            <p:spPr>
              <a:xfrm>
                <a:off x="-1" y="4450267"/>
                <a:ext cx="251250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microfacet-enabled</a:t>
                </a:r>
              </a:p>
              <a:p>
                <a:pPr algn="ctr"/>
                <a:r>
                  <a:rPr lang="en-US" sz="2400" dirty="0"/>
                  <a:t>(at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804A66-59E8-B59D-A4B1-CFE20246D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450267"/>
                <a:ext cx="2512501" cy="1200329"/>
              </a:xfrm>
              <a:prstGeom prst="rect">
                <a:avLst/>
              </a:prstGeom>
              <a:blipFill>
                <a:blip r:embed="rId6"/>
                <a:stretch>
                  <a:fillRect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129D4E8-241A-07F7-4AB4-24868F646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7016" y="1334712"/>
            <a:ext cx="2954066" cy="22332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12E34F-12CF-D6FC-4403-029CEDEB5072}"/>
              </a:ext>
            </a:extLst>
          </p:cNvPr>
          <p:cNvSpPr txBox="1"/>
          <p:nvPr/>
        </p:nvSpPr>
        <p:spPr>
          <a:xfrm>
            <a:off x="7316766" y="869191"/>
            <a:ext cx="31280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Number of steps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8D81E8-B33C-774F-80FA-689061814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016" y="4078429"/>
            <a:ext cx="3012137" cy="2176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19DD22-CBF1-7471-776D-AF786FEE1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0478" y="7318609"/>
            <a:ext cx="3128074" cy="20870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560EBC-12E1-76DD-1FD0-76059E3FFA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7926" y="7318609"/>
            <a:ext cx="3435199" cy="19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2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high-deposition rate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FBE381-7140-D356-16B8-A253292F2B52}"/>
                  </a:ext>
                </a:extLst>
              </p:cNvPr>
              <p:cNvSpPr txBox="1"/>
              <p:nvPr/>
            </p:nvSpPr>
            <p:spPr>
              <a:xfrm>
                <a:off x="103031" y="5278094"/>
                <a:ext cx="117455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of these microfacets is high enough that: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Supersaturation is less than that of the equilibrium value of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surface II =&gt; the microfacets can’t grow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Supersaturation is greater than the equilibrium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surface I =&gt; the microfacets can’t ablate either</a:t>
                </a:r>
              </a:p>
              <a:p>
                <a:r>
                  <a:rPr lang="en-US" dirty="0"/>
                  <a:t>=&gt; A </a:t>
                </a:r>
                <a:r>
                  <a:rPr lang="en-US" b="1" dirty="0"/>
                  <a:t>steady state </a:t>
                </a:r>
                <a:r>
                  <a:rPr lang="en-US" dirty="0"/>
                  <a:t>results.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FBE381-7140-D356-16B8-A253292F2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1" y="5278094"/>
                <a:ext cx="11745532" cy="1200329"/>
              </a:xfrm>
              <a:prstGeom prst="rect">
                <a:avLst/>
              </a:prstGeom>
              <a:blipFill>
                <a:blip r:embed="rId5"/>
                <a:stretch>
                  <a:fillRect l="-540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D19F54-18FB-1450-F2C3-984FDACEE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662" y="7175116"/>
            <a:ext cx="3197182" cy="2560149"/>
          </a:xfrm>
          <a:prstGeom prst="rect">
            <a:avLst/>
          </a:prstGeom>
        </p:spPr>
      </p:pic>
      <p:pic>
        <p:nvPicPr>
          <p:cNvPr id="2" name="Ntot_microns.mp4">
            <a:hlinkClick r:id="" action="ppaction://media"/>
            <a:extLst>
              <a:ext uri="{FF2B5EF4-FFF2-40B4-BE49-F238E27FC236}">
                <a16:creationId xmlns:a16="http://schemas.microsoft.com/office/drawing/2014/main" id="{641A6D72-9C4E-7EC9-3E5C-EB1F40F39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1166" y="486379"/>
            <a:ext cx="5625992" cy="4219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0B773-C2E7-1E51-5AB8-E0508B317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1388" y="641321"/>
            <a:ext cx="6201722" cy="4387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6E02E3-BB4B-3E3E-313B-F5C0FAAFEE91}"/>
                  </a:ext>
                </a:extLst>
              </p:cNvPr>
              <p:cNvSpPr txBox="1"/>
              <p:nvPr/>
            </p:nvSpPr>
            <p:spPr>
              <a:xfrm>
                <a:off x="2909589" y="1057461"/>
                <a:ext cx="1433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6E02E3-BB4B-3E3E-313B-F5C0FAAFE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589" y="1057461"/>
                <a:ext cx="1433848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16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high-deposition rate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D19F54-18FB-1450-F2C3-984FDACEE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662" y="7175116"/>
            <a:ext cx="3197182" cy="2560149"/>
          </a:xfrm>
          <a:prstGeom prst="rect">
            <a:avLst/>
          </a:prstGeom>
        </p:spPr>
      </p:pic>
      <p:pic>
        <p:nvPicPr>
          <p:cNvPr id="6" name="NQLL.mp4">
            <a:hlinkClick r:id="" action="ppaction://media"/>
            <a:extLst>
              <a:ext uri="{FF2B5EF4-FFF2-40B4-BE49-F238E27FC236}">
                <a16:creationId xmlns:a16="http://schemas.microsoft.com/office/drawing/2014/main" id="{D81BD35E-0B89-A09A-8C33-6E297AC2C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747" y="474544"/>
            <a:ext cx="5598922" cy="4199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DD8DA0-6FBF-EDB4-547D-FC78CB44F306}"/>
                  </a:ext>
                </a:extLst>
              </p:cNvPr>
              <p:cNvSpPr txBox="1"/>
              <p:nvPr/>
            </p:nvSpPr>
            <p:spPr>
              <a:xfrm>
                <a:off x="103031" y="5278094"/>
                <a:ext cx="117455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of these microfacets is high enough that: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Supersaturation is less than that of the equilibrium value of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surface II =&gt; the microfacets can’t grow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Supersaturation is greater than the equilibrium value of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surface I =&gt; the microfacets can’t ablate either</a:t>
                </a:r>
              </a:p>
              <a:p>
                <a:r>
                  <a:rPr lang="en-US" dirty="0"/>
                  <a:t>=&gt; A </a:t>
                </a:r>
                <a:r>
                  <a:rPr lang="en-US" b="1" dirty="0"/>
                  <a:t>steady state </a:t>
                </a:r>
                <a:r>
                  <a:rPr lang="en-US" dirty="0"/>
                  <a:t>results.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DD8DA0-6FBF-EDB4-547D-FC78CB44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1" y="5278094"/>
                <a:ext cx="11745532" cy="1200329"/>
              </a:xfrm>
              <a:prstGeom prst="rect">
                <a:avLst/>
              </a:prstGeom>
              <a:blipFill>
                <a:blip r:embed="rId7"/>
                <a:stretch>
                  <a:fillRect l="-540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07C323-F782-7BBF-C48F-4A12696BB7EB}"/>
                  </a:ext>
                </a:extLst>
              </p:cNvPr>
              <p:cNvSpPr txBox="1"/>
              <p:nvPr/>
            </p:nvSpPr>
            <p:spPr>
              <a:xfrm>
                <a:off x="2849814" y="1016407"/>
                <a:ext cx="1433848" cy="39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𝒍𝒂𝒚𝒆𝒓𝒔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07C323-F782-7BBF-C48F-4A12696B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814" y="1016407"/>
                <a:ext cx="1433848" cy="390363"/>
              </a:xfrm>
              <a:prstGeom prst="rect">
                <a:avLst/>
              </a:prstGeom>
              <a:blipFill>
                <a:blip r:embed="rId8"/>
                <a:stretch>
                  <a:fillRect r="-1578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410559E-3C18-ACA6-0944-B65B59086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1388" y="641321"/>
            <a:ext cx="6201722" cy="43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Growable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D19F54-18FB-1450-F2C3-984FDACEE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662" y="7175116"/>
            <a:ext cx="3197182" cy="2560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19234-F57F-8E9B-06F7-F8089C287299}"/>
                  </a:ext>
                </a:extLst>
              </p:cNvPr>
              <p:cNvSpPr txBox="1"/>
              <p:nvPr/>
            </p:nvSpPr>
            <p:spPr>
              <a:xfrm>
                <a:off x="290286" y="5130320"/>
                <a:ext cx="11756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of these microfacets is low enough that even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surface II can grow =&gt; A </a:t>
                </a:r>
                <a:r>
                  <a:rPr lang="en-US" b="1" dirty="0"/>
                  <a:t>limit cycle </a:t>
                </a:r>
                <a:r>
                  <a:rPr lang="en-US" dirty="0"/>
                  <a:t>results.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19234-F57F-8E9B-06F7-F8089C287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86" y="5130320"/>
                <a:ext cx="11756769" cy="369332"/>
              </a:xfrm>
              <a:prstGeom prst="rect">
                <a:avLst/>
              </a:prstGeom>
              <a:blipFill>
                <a:blip r:embed="rId6"/>
                <a:stretch>
                  <a:fillRect l="-540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Ntot_microns (5 degree, growth-capable).mp4">
            <a:hlinkClick r:id="" action="ppaction://media"/>
            <a:extLst>
              <a:ext uri="{FF2B5EF4-FFF2-40B4-BE49-F238E27FC236}">
                <a16:creationId xmlns:a16="http://schemas.microsoft.com/office/drawing/2014/main" id="{EC0DBB2D-3833-14B4-3E3F-B736824D18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9034" y="486378"/>
            <a:ext cx="5555049" cy="4166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DA450-90C5-3F01-A391-5CD8B6E96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998" y="779922"/>
            <a:ext cx="6000002" cy="4191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42A64C-191B-4EAF-CB88-284D48076DF8}"/>
                  </a:ext>
                </a:extLst>
              </p:cNvPr>
              <p:cNvSpPr txBox="1"/>
              <p:nvPr/>
            </p:nvSpPr>
            <p:spPr>
              <a:xfrm>
                <a:off x="2909589" y="1057461"/>
                <a:ext cx="1433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42A64C-191B-4EAF-CB88-284D48076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589" y="1057461"/>
                <a:ext cx="1433848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22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Growable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fast-growth conditions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D19F54-18FB-1450-F2C3-984FDACEE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662" y="7175116"/>
            <a:ext cx="3197182" cy="2560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C24FB-0995-FEE3-B445-D2893E0AF0EA}"/>
                  </a:ext>
                </a:extLst>
              </p:cNvPr>
              <p:cNvSpPr txBox="1"/>
              <p:nvPr/>
            </p:nvSpPr>
            <p:spPr>
              <a:xfrm>
                <a:off x="290286" y="5130320"/>
                <a:ext cx="11756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of these microfacets is low enough that even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surface II can grow =&gt; A </a:t>
                </a:r>
                <a:r>
                  <a:rPr lang="en-US" b="1" dirty="0"/>
                  <a:t>limit cycle </a:t>
                </a:r>
                <a:r>
                  <a:rPr lang="en-US" dirty="0"/>
                  <a:t>results.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C24FB-0995-FEE3-B445-D2893E0AF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86" y="5130320"/>
                <a:ext cx="11756769" cy="369332"/>
              </a:xfrm>
              <a:prstGeom prst="rect">
                <a:avLst/>
              </a:prstGeom>
              <a:blipFill>
                <a:blip r:embed="rId6"/>
                <a:stretch>
                  <a:fillRect l="-540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NQLL (5 degree, growth-capable).mp4">
            <a:hlinkClick r:id="" action="ppaction://media"/>
            <a:extLst>
              <a:ext uri="{FF2B5EF4-FFF2-40B4-BE49-F238E27FC236}">
                <a16:creationId xmlns:a16="http://schemas.microsoft.com/office/drawing/2014/main" id="{88826C79-542E-CCFA-99D8-D09333E6F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4509" y="620281"/>
            <a:ext cx="5395494" cy="4046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5DE137-94CF-C100-4832-B3985676629A}"/>
                  </a:ext>
                </a:extLst>
              </p:cNvPr>
              <p:cNvSpPr txBox="1"/>
              <p:nvPr/>
            </p:nvSpPr>
            <p:spPr>
              <a:xfrm>
                <a:off x="2849814" y="1143407"/>
                <a:ext cx="1433848" cy="39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𝒍𝒂𝒚𝒆𝒓𝒔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5DE137-94CF-C100-4832-B3985676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814" y="1143407"/>
                <a:ext cx="1433848" cy="390363"/>
              </a:xfrm>
              <a:prstGeom prst="rect">
                <a:avLst/>
              </a:prstGeom>
              <a:blipFill>
                <a:blip r:embed="rId8"/>
                <a:stretch>
                  <a:fillRect r="-1578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6A3D680-E0A3-0855-30E3-628881C39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998" y="779922"/>
            <a:ext cx="6000002" cy="419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high-deposition rate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D19F54-18FB-1450-F2C3-984FDACEE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662" y="7175116"/>
            <a:ext cx="3197182" cy="2560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9CDAA7-D0A5-D20C-18CE-5098F7EAB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24233"/>
            <a:ext cx="5890220" cy="4144107"/>
          </a:xfrm>
          <a:prstGeom prst="rect">
            <a:avLst/>
          </a:prstGeom>
        </p:spPr>
      </p:pic>
      <p:pic>
        <p:nvPicPr>
          <p:cNvPr id="9" name="Ntot_microns (10 degree, no-growth).mp4">
            <a:hlinkClick r:id="" action="ppaction://media"/>
            <a:extLst>
              <a:ext uri="{FF2B5EF4-FFF2-40B4-BE49-F238E27FC236}">
                <a16:creationId xmlns:a16="http://schemas.microsoft.com/office/drawing/2014/main" id="{2DA82819-0BCC-ADEB-ACF5-69A657AC0E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047" y="493378"/>
            <a:ext cx="5525476" cy="4144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796046-BB64-4522-A228-CD48CEB4D95A}"/>
                  </a:ext>
                </a:extLst>
              </p:cNvPr>
              <p:cNvSpPr txBox="1"/>
              <p:nvPr/>
            </p:nvSpPr>
            <p:spPr>
              <a:xfrm>
                <a:off x="1814884" y="1102274"/>
                <a:ext cx="1433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796046-BB64-4522-A228-CD48CEB4D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84" y="1102274"/>
                <a:ext cx="143384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A000D-BD4E-055C-2F03-50DC532761C5}"/>
                  </a:ext>
                </a:extLst>
              </p:cNvPr>
              <p:cNvSpPr txBox="1"/>
              <p:nvPr/>
            </p:nvSpPr>
            <p:spPr>
              <a:xfrm>
                <a:off x="103031" y="5278094"/>
                <a:ext cx="117455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of these microfacets is high enough that: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Supersaturation is less than that of the equilibrium value of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surface II =&gt; the microfacets can’t grow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Supersaturation is greater than the equilibrium value of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surface I =&gt; the microfacets can’t ablate either</a:t>
                </a:r>
              </a:p>
              <a:p>
                <a:r>
                  <a:rPr lang="en-US" dirty="0"/>
                  <a:t>=&gt; A </a:t>
                </a:r>
                <a:r>
                  <a:rPr lang="en-US" b="1" dirty="0"/>
                  <a:t>steady state </a:t>
                </a:r>
                <a:r>
                  <a:rPr lang="en-US" dirty="0"/>
                  <a:t>results.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A000D-BD4E-055C-2F03-50DC53276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1" y="5278094"/>
                <a:ext cx="11745532" cy="1200329"/>
              </a:xfrm>
              <a:prstGeom prst="rect">
                <a:avLst/>
              </a:prstGeom>
              <a:blipFill>
                <a:blip r:embed="rId9"/>
                <a:stretch>
                  <a:fillRect l="-540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56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Non-growable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high-deposition rate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D19F54-18FB-1450-F2C3-984FDACEE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662" y="7175116"/>
            <a:ext cx="3197182" cy="2560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9CDAA7-D0A5-D20C-18CE-5098F7EAB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24233"/>
            <a:ext cx="5890220" cy="4144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A000D-BD4E-055C-2F03-50DC532761C5}"/>
                  </a:ext>
                </a:extLst>
              </p:cNvPr>
              <p:cNvSpPr txBox="1"/>
              <p:nvPr/>
            </p:nvSpPr>
            <p:spPr>
              <a:xfrm>
                <a:off x="580571" y="5278094"/>
                <a:ext cx="112679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of these microfacets is high enough that: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Supersaturation is less than that of the equilibrium value of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surface II =&gt; the microfacets can’t grow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Supersaturation is greater than the equilibrium value of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surface I =&gt; the microfacets can’t ablate either</a:t>
                </a:r>
              </a:p>
              <a:p>
                <a:r>
                  <a:rPr lang="en-US" dirty="0"/>
                  <a:t>=&gt; A </a:t>
                </a:r>
                <a:r>
                  <a:rPr lang="en-US" b="1" dirty="0"/>
                  <a:t>steady state </a:t>
                </a:r>
                <a:r>
                  <a:rPr lang="en-US" dirty="0"/>
                  <a:t>results.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A000D-BD4E-055C-2F03-50DC53276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" y="5278094"/>
                <a:ext cx="11267992" cy="1200329"/>
              </a:xfrm>
              <a:prstGeom prst="rect">
                <a:avLst/>
              </a:prstGeom>
              <a:blipFill>
                <a:blip r:embed="rId7"/>
                <a:stretch>
                  <a:fillRect l="-450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NQLL (10 degree, no-growth).mp4">
            <a:hlinkClick r:id="" action="ppaction://media"/>
            <a:extLst>
              <a:ext uri="{FF2B5EF4-FFF2-40B4-BE49-F238E27FC236}">
                <a16:creationId xmlns:a16="http://schemas.microsoft.com/office/drawing/2014/main" id="{FF7AFDDD-4BAB-6B17-FAD8-FDA134B52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8305" y="509680"/>
            <a:ext cx="5523606" cy="4142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B5024F-B2A1-EE6C-E140-6710A5884B2C}"/>
                  </a:ext>
                </a:extLst>
              </p:cNvPr>
              <p:cNvSpPr txBox="1"/>
              <p:nvPr/>
            </p:nvSpPr>
            <p:spPr>
              <a:xfrm>
                <a:off x="2849814" y="1016407"/>
                <a:ext cx="1433848" cy="39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𝒍𝒂𝒚𝒆𝒓𝒔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B5024F-B2A1-EE6C-E140-6710A5884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814" y="1016407"/>
                <a:ext cx="1433848" cy="390363"/>
              </a:xfrm>
              <a:prstGeom prst="rect">
                <a:avLst/>
              </a:prstGeom>
              <a:blipFill>
                <a:blip r:embed="rId9"/>
                <a:stretch>
                  <a:fillRect r="-1578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6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Growable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microfaceting, high-deposition rate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1DE26-3C0F-0296-EAFF-5951DD75693F}"/>
                  </a:ext>
                </a:extLst>
              </p:cNvPr>
              <p:cNvSpPr txBox="1"/>
              <p:nvPr/>
            </p:nvSpPr>
            <p:spPr>
              <a:xfrm>
                <a:off x="290286" y="5130320"/>
                <a:ext cx="11756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of these microfacets is low enough that even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surface II can grow =&gt; A </a:t>
                </a:r>
                <a:r>
                  <a:rPr lang="en-US" b="1" dirty="0"/>
                  <a:t>limit cycle </a:t>
                </a:r>
                <a:r>
                  <a:rPr lang="en-US" dirty="0"/>
                  <a:t>results.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31DE26-3C0F-0296-EAFF-5951DD756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86" y="5130320"/>
                <a:ext cx="11756769" cy="369332"/>
              </a:xfrm>
              <a:prstGeom prst="rect">
                <a:avLst/>
              </a:prstGeom>
              <a:blipFill>
                <a:blip r:embed="rId5"/>
                <a:stretch>
                  <a:fillRect l="-540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234EED5-7C60-2799-5C0A-1CF191AF6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998" y="779922"/>
            <a:ext cx="6000002" cy="4191782"/>
          </a:xfrm>
          <a:prstGeom prst="rect">
            <a:avLst/>
          </a:prstGeom>
        </p:spPr>
      </p:pic>
      <p:pic>
        <p:nvPicPr>
          <p:cNvPr id="5" name="Ntot_microns (5 degree, growth-capable).mp4">
            <a:hlinkClick r:id="" action="ppaction://media"/>
            <a:extLst>
              <a:ext uri="{FF2B5EF4-FFF2-40B4-BE49-F238E27FC236}">
                <a16:creationId xmlns:a16="http://schemas.microsoft.com/office/drawing/2014/main" id="{4EE19028-D8A7-A2F8-5FFC-5959D1080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3832" y="486378"/>
            <a:ext cx="5555049" cy="4166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403FEC-CBD3-8B79-0B85-9BF6502A46B7}"/>
                  </a:ext>
                </a:extLst>
              </p:cNvPr>
              <p:cNvSpPr txBox="1"/>
              <p:nvPr/>
            </p:nvSpPr>
            <p:spPr>
              <a:xfrm>
                <a:off x="4335662" y="1077560"/>
                <a:ext cx="1433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403FEC-CBD3-8B79-0B85-9BF6502A4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662" y="1077560"/>
                <a:ext cx="143384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45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67D774-DED8-CF1D-F448-69F98DE5945F}"/>
              </a:ext>
            </a:extLst>
          </p:cNvPr>
          <p:cNvSpPr txBox="1"/>
          <p:nvPr/>
        </p:nvSpPr>
        <p:spPr>
          <a:xfrm>
            <a:off x="0" y="0"/>
            <a:ext cx="5919252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Here are the kind of numerical experiments we did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3B17F-0988-F0D9-97ED-EB66191690B8}"/>
              </a:ext>
            </a:extLst>
          </p:cNvPr>
          <p:cNvSpPr txBox="1"/>
          <p:nvPr/>
        </p:nvSpPr>
        <p:spPr>
          <a:xfrm>
            <a:off x="2974889" y="14313413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Cambria Math" panose="02040503050406030204" pitchFamily="18" charset="0"/>
              </a:rPr>
              <a:t>We have a mathematical criterion </a:t>
            </a:r>
          </a:p>
          <a:p>
            <a:r>
              <a:rPr lang="en-US" sz="1800" dirty="0"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11" name="Animation - TTBP.mpg">
            <a:hlinkClick r:id="" action="ppaction://media"/>
            <a:extLst>
              <a:ext uri="{FF2B5EF4-FFF2-40B4-BE49-F238E27FC236}">
                <a16:creationId xmlns:a16="http://schemas.microsoft.com/office/drawing/2014/main" id="{691018D7-77FC-654E-9310-11E0E5ECE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2749" y="63747"/>
            <a:ext cx="4864943" cy="6170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C99942-1173-9348-9DDF-256B284E733D}"/>
              </a:ext>
            </a:extLst>
          </p:cNvPr>
          <p:cNvSpPr/>
          <p:nvPr/>
        </p:nvSpPr>
        <p:spPr>
          <a:xfrm>
            <a:off x="450838" y="2644170"/>
            <a:ext cx="399147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The time for this simulation is picoseconds, but after a few nanoseconds, we could get “equilibrium” thicknesses of the QLL.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156363-7E78-8C3A-C2B2-7361A23746BF}"/>
              </a:ext>
            </a:extLst>
          </p:cNvPr>
          <p:cNvSpPr txBox="1"/>
          <p:nvPr/>
        </p:nvSpPr>
        <p:spPr>
          <a:xfrm>
            <a:off x="3938992" y="3429000"/>
            <a:ext cx="210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basal surface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7476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Take-home lessons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6A18CB-CB57-F902-03F1-0DC957F317C1}"/>
              </a:ext>
            </a:extLst>
          </p:cNvPr>
          <p:cNvGrpSpPr>
            <a:grpSpLocks noChangeAspect="1"/>
          </p:cNvGrpSpPr>
          <p:nvPr/>
        </p:nvGrpSpPr>
        <p:grpSpPr>
          <a:xfrm>
            <a:off x="210620" y="2156171"/>
            <a:ext cx="3184524" cy="2545657"/>
            <a:chOff x="-169475" y="2683970"/>
            <a:chExt cx="5141636" cy="41101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55D4C9-6965-69B9-9812-1B67FADD1119}"/>
                </a:ext>
              </a:extLst>
            </p:cNvPr>
            <p:cNvGrpSpPr>
              <a:grpSpLocks noChangeAspect="1"/>
            </p:cNvGrpSpPr>
            <p:nvPr/>
          </p:nvGrpSpPr>
          <p:grpSpPr>
            <a:xfrm rot="20225937">
              <a:off x="-169475" y="2683970"/>
              <a:ext cx="5141636" cy="4110141"/>
              <a:chOff x="1996432" y="1031821"/>
              <a:chExt cx="7042046" cy="5281535"/>
            </a:xfrm>
          </p:grpSpPr>
          <p:pic>
            <p:nvPicPr>
              <p:cNvPr id="10" name="Picture 2" descr="http://webspace.pugetsound.edu/facultypages/nesh/Vpsem%20Micrographs%20of%20Ice/2011-05-18%20MB/5-18-11%20flat%20on%20(1).jpg">
                <a:extLst>
                  <a:ext uri="{FF2B5EF4-FFF2-40B4-BE49-F238E27FC236}">
                    <a16:creationId xmlns:a16="http://schemas.microsoft.com/office/drawing/2014/main" id="{B049DFFA-AA98-EBB6-DE5E-96CE1BC35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6432" y="1031821"/>
                <a:ext cx="7042046" cy="5281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7D97708-D16A-07C4-18A6-F7C8212284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4214" y="1863915"/>
                <a:ext cx="1629730" cy="36763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06572FB-DB02-749C-2BB7-D45F0BFE8E2A}"/>
                </a:ext>
              </a:extLst>
            </p:cNvPr>
            <p:cNvCxnSpPr>
              <a:cxnSpLocks/>
            </p:cNvCxnSpPr>
            <p:nvPr/>
          </p:nvCxnSpPr>
          <p:spPr>
            <a:xfrm>
              <a:off x="1042086" y="3610820"/>
              <a:ext cx="2278057" cy="0"/>
            </a:xfrm>
            <a:prstGeom prst="straightConnector1">
              <a:avLst/>
            </a:prstGeom>
            <a:ln w="63500">
              <a:solidFill>
                <a:schemeClr val="bg2">
                  <a:lumMod val="9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B3AEB-EE98-2B99-334F-7F658F2CC959}"/>
                  </a:ext>
                </a:extLst>
              </p:cNvPr>
              <p:cNvSpPr txBox="1"/>
              <p:nvPr/>
            </p:nvSpPr>
            <p:spPr>
              <a:xfrm>
                <a:off x="3731799" y="491305"/>
                <a:ext cx="8427808" cy="6370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95275" indent="-295275"/>
                <a:r>
                  <a:rPr lang="en-US" sz="2400" u="sng" dirty="0"/>
                  <a:t>From Part I:</a:t>
                </a:r>
              </a:p>
              <a:p>
                <a:pPr marL="295275" indent="-295275"/>
                <a:r>
                  <a:rPr lang="en-US" sz="2400" dirty="0"/>
                  <a:t>1. Smooth faceted growth is the result of </a:t>
                </a:r>
                <a:r>
                  <a:rPr lang="en-US" sz="2400" b="1" dirty="0"/>
                  <a:t>stable limit cycles </a:t>
                </a:r>
                <a:r>
                  <a:rPr lang="en-US" sz="2400" dirty="0"/>
                  <a:t>that form as an </a:t>
                </a:r>
                <a:r>
                  <a:rPr lang="en-US" sz="2400" b="1" dirty="0"/>
                  <a:t>emergent property </a:t>
                </a:r>
                <a:r>
                  <a:rPr lang="en-US" sz="2400" dirty="0"/>
                  <a:t>of the dynamics of ice growth. </a:t>
                </a:r>
              </a:p>
              <a:p>
                <a:pPr marL="295275" indent="-295275"/>
                <a:r>
                  <a:rPr lang="en-US" sz="2400" dirty="0"/>
                  <a:t>2. This emergence </a:t>
                </a:r>
                <a:r>
                  <a:rPr lang="en-US" sz="2400" b="1" dirty="0"/>
                  <a:t>accommodates any smooth inhomogeneity in the overlying vapor field</a:t>
                </a:r>
                <a:r>
                  <a:rPr lang="en-US" sz="2400" dirty="0"/>
                  <a:t>.</a:t>
                </a:r>
              </a:p>
              <a:p>
                <a:pPr marL="295275" indent="-295275"/>
                <a:r>
                  <a:rPr lang="en-US" sz="2400" dirty="0"/>
                  <a:t>3. Modest curvature + equal growth rates across a facet =&gt; what appears (at the mesoscale) as </a:t>
                </a:r>
                <a:r>
                  <a:rPr lang="en-US" sz="2400" b="1" dirty="0"/>
                  <a:t>faceted growth</a:t>
                </a:r>
                <a:r>
                  <a:rPr lang="en-US" sz="2400" dirty="0"/>
                  <a:t>.</a:t>
                </a:r>
              </a:p>
              <a:p>
                <a:pPr marL="295275" indent="-295275"/>
                <a:endParaRPr lang="en-US" sz="2400" dirty="0"/>
              </a:p>
              <a:p>
                <a:pPr marL="295275" indent="-295275"/>
                <a:r>
                  <a:rPr lang="en-US" sz="2400" u="sng" dirty="0"/>
                  <a:t>From Part II:</a:t>
                </a:r>
              </a:p>
              <a:p>
                <a:pPr marL="295275" indent="-295275"/>
                <a:r>
                  <a:rPr lang="en-US" sz="2400" dirty="0"/>
                  <a:t>1. </a:t>
                </a:r>
                <a:r>
                  <a:rPr lang="en-US" sz="2400" b="1" dirty="0"/>
                  <a:t>Roughness is consistent with microfacet formation</a:t>
                </a:r>
                <a:r>
                  <a:rPr lang="en-US" sz="2400" dirty="0"/>
                  <a:t> modulating otherwise flat faceted surfaces. </a:t>
                </a:r>
              </a:p>
              <a:p>
                <a:pPr marL="295275" indent="-295275"/>
                <a:r>
                  <a:rPr lang="en-US" sz="2400" dirty="0"/>
                  <a:t>2. Microfacets </a:t>
                </a:r>
                <a:r>
                  <a:rPr lang="en-US" sz="2400" b="1" dirty="0"/>
                  <a:t>stabilize the surface</a:t>
                </a:r>
                <a:r>
                  <a:rPr lang="en-US" sz="2400" dirty="0"/>
                  <a:t> in that they enable</a:t>
                </a:r>
                <a:r>
                  <a:rPr lang="en-US" sz="2400" b="1" dirty="0"/>
                  <a:t> steady-state profiles</a:t>
                </a:r>
                <a:r>
                  <a:rPr lang="en-US" sz="2400" dirty="0"/>
                  <a:t> in some conditions, and </a:t>
                </a:r>
                <a:r>
                  <a:rPr lang="en-US" sz="2400" b="1" dirty="0"/>
                  <a:t>limit cycle profiles</a:t>
                </a:r>
                <a:r>
                  <a:rPr lang="en-US" sz="2400" dirty="0"/>
                  <a:t> in others.</a:t>
                </a:r>
              </a:p>
              <a:p>
                <a:pPr marL="295275" indent="-295275"/>
                <a:r>
                  <a:rPr lang="en-US" sz="2400" dirty="0"/>
                  <a:t>3. Available in situ (visible, SEM/GNBF) experiments suggest a predominance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</a:t>
                </a:r>
                <a:r>
                  <a:rPr lang="en-US" sz="2400" dirty="0"/>
                  <a:t>on prismatic facets in the principle (c) axis direction.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B3AEB-EE98-2B99-334F-7F658F2CC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799" y="491305"/>
                <a:ext cx="8427808" cy="6370975"/>
              </a:xfrm>
              <a:prstGeom prst="rect">
                <a:avLst/>
              </a:prstGeom>
              <a:blipFill>
                <a:blip r:embed="rId3"/>
                <a:stretch>
                  <a:fillRect l="-1053" t="-795" r="-902" b="-11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830157-6EFC-DBAC-D7CD-E346030ECDE8}"/>
              </a:ext>
            </a:extLst>
          </p:cNvPr>
          <p:cNvCxnSpPr>
            <a:cxnSpLocks/>
          </p:cNvCxnSpPr>
          <p:nvPr/>
        </p:nvCxnSpPr>
        <p:spPr>
          <a:xfrm>
            <a:off x="5660698" y="683122"/>
            <a:ext cx="1410938" cy="0"/>
          </a:xfrm>
          <a:prstGeom prst="straightConnector1">
            <a:avLst/>
          </a:prstGeom>
          <a:ln w="63500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62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3632886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Going forward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B29E6-A877-3AFC-D922-3D8A56AF2713}"/>
              </a:ext>
            </a:extLst>
          </p:cNvPr>
          <p:cNvSpPr txBox="1"/>
          <p:nvPr/>
        </p:nvSpPr>
        <p:spPr>
          <a:xfrm>
            <a:off x="129018" y="556772"/>
            <a:ext cx="7105971" cy="378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the surrounding </a:t>
            </a:r>
            <a:r>
              <a:rPr lang="en-US" sz="2400" b="1" dirty="0"/>
              <a:t>vapor fields </a:t>
            </a:r>
            <a:r>
              <a:rPr lang="en-US" sz="2400" dirty="0"/>
              <a:t>really vary for growing or ablating crystals?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400" dirty="0"/>
              <a:t>What insights might a </a:t>
            </a:r>
            <a:r>
              <a:rPr lang="en-US" sz="2400" b="1" dirty="0"/>
              <a:t>Fourier formulation </a:t>
            </a:r>
            <a:r>
              <a:rPr lang="en-US" sz="2400" dirty="0"/>
              <a:t>provide?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about a PDE for </a:t>
            </a:r>
            <a:r>
              <a:rPr lang="en-US" sz="2400" b="1" dirty="0"/>
              <a:t>two-dimensional crystal surfaces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Observations: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range are </a:t>
            </a:r>
            <a:r>
              <a:rPr lang="en-US" sz="2400" b="1" dirty="0"/>
              <a:t>observed</a:t>
            </a:r>
            <a:r>
              <a:rPr lang="en-US" sz="2400" dirty="0"/>
              <a:t> </a:t>
            </a:r>
            <a:r>
              <a:rPr lang="en-US" sz="2400" b="1" dirty="0"/>
              <a:t>microfacet angles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happens in </a:t>
            </a:r>
            <a:r>
              <a:rPr lang="en-US" sz="2400" b="1" dirty="0"/>
              <a:t>subsaturated conditions</a:t>
            </a:r>
            <a:r>
              <a:rPr lang="en-US" sz="2400" dirty="0"/>
              <a:t>?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8D7AE9-4B8D-FC44-49E9-734D0184032C}"/>
              </a:ext>
            </a:extLst>
          </p:cNvPr>
          <p:cNvGrpSpPr>
            <a:grpSpLocks noChangeAspect="1"/>
          </p:cNvGrpSpPr>
          <p:nvPr/>
        </p:nvGrpSpPr>
        <p:grpSpPr>
          <a:xfrm>
            <a:off x="7017744" y="27932"/>
            <a:ext cx="2558734" cy="2558734"/>
            <a:chOff x="3786690" y="585569"/>
            <a:chExt cx="4618620" cy="46186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79BCEA-A72B-98EF-C6B9-13190F663BFF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6" name="Donut 5">
                <a:extLst>
                  <a:ext uri="{FF2B5EF4-FFF2-40B4-BE49-F238E27FC236}">
                    <a16:creationId xmlns:a16="http://schemas.microsoft.com/office/drawing/2014/main" id="{8A6ADF75-6698-983D-0AB2-AB8B495E0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Donut 6">
                <a:extLst>
                  <a:ext uri="{FF2B5EF4-FFF2-40B4-BE49-F238E27FC236}">
                    <a16:creationId xmlns:a16="http://schemas.microsoft.com/office/drawing/2014/main" id="{F4399D22-2A1A-E9ED-BFDC-BA8BDFB136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Donut 7">
                <a:extLst>
                  <a:ext uri="{FF2B5EF4-FFF2-40B4-BE49-F238E27FC236}">
                    <a16:creationId xmlns:a16="http://schemas.microsoft.com/office/drawing/2014/main" id="{13663D38-CEE4-FD02-C260-61620B2ECD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D7D5F84C-D04A-81DE-673B-034F724B4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741B1-30A5-C00D-0F88-55AFE55A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141" y="1061100"/>
            <a:ext cx="2860646" cy="12497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BDF3B2-B42A-E8B1-A35C-596B10343A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5"/>
          <a:stretch/>
        </p:blipFill>
        <p:spPr>
          <a:xfrm>
            <a:off x="6967934" y="2400778"/>
            <a:ext cx="4137599" cy="25261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5E3CB9-51D2-425A-EC54-7F5B0506DA86}"/>
              </a:ext>
            </a:extLst>
          </p:cNvPr>
          <p:cNvSpPr txBox="1"/>
          <p:nvPr/>
        </p:nvSpPr>
        <p:spPr>
          <a:xfrm>
            <a:off x="99522" y="4484172"/>
            <a:ext cx="4589259" cy="193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More broadly: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400" dirty="0"/>
              <a:t>Can we use this theory to predict </a:t>
            </a:r>
            <a:r>
              <a:rPr lang="en-US" sz="2400" b="1" dirty="0"/>
              <a:t>optical properties of cirrus ice </a:t>
            </a:r>
            <a:r>
              <a:rPr lang="en-US" sz="2400" dirty="0"/>
              <a:t>in a way that’s useful to climate science?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570774-72E7-B831-0C1B-3E3149260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817" y="5220364"/>
            <a:ext cx="2558735" cy="1270781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5C1C4980-F867-C94D-262A-E9B048638641}"/>
              </a:ext>
            </a:extLst>
          </p:cNvPr>
          <p:cNvSpPr/>
          <p:nvPr/>
        </p:nvSpPr>
        <p:spPr>
          <a:xfrm>
            <a:off x="6704047" y="5834450"/>
            <a:ext cx="395667" cy="250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6CFE7D-EB29-6721-3780-F7E354BF2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66" y="5061737"/>
            <a:ext cx="2027902" cy="17683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38D543E-5046-2F85-E043-ACBF519401C6}"/>
              </a:ext>
            </a:extLst>
          </p:cNvPr>
          <p:cNvGrpSpPr>
            <a:grpSpLocks noChangeAspect="1"/>
          </p:cNvGrpSpPr>
          <p:nvPr/>
        </p:nvGrpSpPr>
        <p:grpSpPr>
          <a:xfrm>
            <a:off x="9886019" y="5096111"/>
            <a:ext cx="2266109" cy="1699582"/>
            <a:chOff x="7510665" y="136525"/>
            <a:chExt cx="3733456" cy="2800092"/>
          </a:xfrm>
        </p:grpSpPr>
        <p:pic>
          <p:nvPicPr>
            <p:cNvPr id="28" name="Picture 2" descr="Cirrus Clouds Free Photo Download | FreeImages">
              <a:extLst>
                <a:ext uri="{FF2B5EF4-FFF2-40B4-BE49-F238E27FC236}">
                  <a16:creationId xmlns:a16="http://schemas.microsoft.com/office/drawing/2014/main" id="{13582308-0AB4-C967-CD7A-E5FED5F71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0665" y="136525"/>
              <a:ext cx="3733456" cy="280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CDB3F0-D0B9-41BB-2662-165CB23FE2DD}"/>
                </a:ext>
              </a:extLst>
            </p:cNvPr>
            <p:cNvCxnSpPr/>
            <p:nvPr/>
          </p:nvCxnSpPr>
          <p:spPr>
            <a:xfrm flipH="1">
              <a:off x="10459453" y="460546"/>
              <a:ext cx="352926" cy="1242820"/>
            </a:xfrm>
            <a:prstGeom prst="straightConnector1">
              <a:avLst/>
            </a:prstGeom>
            <a:ln w="635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EBE8142-D0E8-B437-B247-6CFC78FA99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7037" y="1487694"/>
              <a:ext cx="947539" cy="190992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8EAC326-8420-FE25-C60C-D64C7155582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576" y="1754977"/>
              <a:ext cx="251340" cy="640886"/>
            </a:xfrm>
            <a:prstGeom prst="straightConnector1">
              <a:avLst/>
            </a:prstGeom>
            <a:ln w="63500">
              <a:solidFill>
                <a:srgbClr val="FFFF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2520FE-D699-31DE-B782-C55D1D4C996A}"/>
                </a:ext>
              </a:extLst>
            </p:cNvPr>
            <p:cNvSpPr/>
            <p:nvPr/>
          </p:nvSpPr>
          <p:spPr>
            <a:xfrm>
              <a:off x="7733887" y="227313"/>
              <a:ext cx="2650689" cy="659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Atmospheric</a:t>
              </a:r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49BA033-A68A-69A4-5BF5-4CD570DBAE43}"/>
              </a:ext>
            </a:extLst>
          </p:cNvPr>
          <p:cNvSpPr/>
          <p:nvPr/>
        </p:nvSpPr>
        <p:spPr>
          <a:xfrm>
            <a:off x="9348918" y="5839367"/>
            <a:ext cx="395667" cy="250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91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Thanks for listening!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9FB0F-159A-9452-2506-B4B98223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" y="588818"/>
            <a:ext cx="2857861" cy="2088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39AA51-731D-B06B-4660-84D125A83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01" t="8735" b="15821"/>
          <a:stretch/>
        </p:blipFill>
        <p:spPr>
          <a:xfrm>
            <a:off x="445182" y="4707925"/>
            <a:ext cx="2703392" cy="200179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E77F773-B31F-ECCC-FB70-C0E82FD33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21687" r="9693" b="15963"/>
          <a:stretch/>
        </p:blipFill>
        <p:spPr bwMode="auto">
          <a:xfrm>
            <a:off x="123907" y="2707941"/>
            <a:ext cx="2857861" cy="17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A403A56-C291-04D8-3B2F-91109F2BE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59" y="3126606"/>
            <a:ext cx="4439407" cy="31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2724A1-A59E-46EF-275C-83C4FA25EBB4}"/>
                  </a:ext>
                </a:extLst>
              </p:cNvPr>
              <p:cNvSpPr txBox="1"/>
              <p:nvPr/>
            </p:nvSpPr>
            <p:spPr>
              <a:xfrm>
                <a:off x="3885145" y="835021"/>
                <a:ext cx="5489697" cy="1749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𝑄𝐿𝐿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800" b="1" i="1" dirty="0"/>
              </a:p>
              <a:p>
                <a:endParaRPr lang="en-US" sz="2400" i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𝑸𝑳𝑳</m:t>
                            </m:r>
                          </m:sub>
                          <m:sup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𝒆𝒒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 i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2724A1-A59E-46EF-275C-83C4FA25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145" y="835021"/>
                <a:ext cx="5489697" cy="1749774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1112D61-17DC-5585-E0D5-735B64987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530" y="3395400"/>
            <a:ext cx="4046466" cy="29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31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01A38-E30F-E356-D3E5-E6CA6646FDE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 do get positive curvature on “flat” basal facets, although it’s a lot bigger and bumpier than stable limit-cycle theory predicts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7068C8-14AC-6701-0ACA-9A3981C9F545}"/>
              </a:ext>
            </a:extLst>
          </p:cNvPr>
          <p:cNvGrpSpPr/>
          <p:nvPr/>
        </p:nvGrpSpPr>
        <p:grpSpPr>
          <a:xfrm>
            <a:off x="1488584" y="1046735"/>
            <a:ext cx="8884725" cy="4182979"/>
            <a:chOff x="159656" y="546863"/>
            <a:chExt cx="8884725" cy="41829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FCA2B7-D26C-251F-12B2-A3E7F0F9D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656" y="1768786"/>
              <a:ext cx="3199493" cy="2961056"/>
            </a:xfrm>
            <a:prstGeom prst="rect">
              <a:avLst/>
            </a:prstGeom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F0C3073-1B26-63C6-34A9-BBD1CFC64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425" y="546863"/>
              <a:ext cx="5085956" cy="3996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889E3C-ED3D-D819-D64A-7E08C6A4D3BA}"/>
                </a:ext>
              </a:extLst>
            </p:cNvPr>
            <p:cNvCxnSpPr/>
            <p:nvPr/>
          </p:nvCxnSpPr>
          <p:spPr>
            <a:xfrm flipH="1">
              <a:off x="3236686" y="2554514"/>
              <a:ext cx="2859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379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The beginnings of hollowing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𝒌𝒊𝒏</m:t>
                        </m:r>
                      </m:sub>
                    </m:sSub>
                  </m:oMath>
                </a14:m>
                <a:r>
                  <a:rPr lang="en-US" sz="2400" b="1" dirty="0"/>
                  <a:t> gets big (higher temperature)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BC73591-3AD1-B913-FABF-44F18D7B3C4E}"/>
              </a:ext>
            </a:extLst>
          </p:cNvPr>
          <p:cNvGrpSpPr/>
          <p:nvPr/>
        </p:nvGrpSpPr>
        <p:grpSpPr>
          <a:xfrm>
            <a:off x="4533900" y="882854"/>
            <a:ext cx="8382000" cy="5553956"/>
            <a:chOff x="2019300" y="902168"/>
            <a:chExt cx="8382000" cy="5553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BCC0C7-A8EC-30AA-777D-A185B8840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9300" y="902168"/>
              <a:ext cx="6870700" cy="555395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3D8AA9-1203-FF31-340F-8127C9962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6500" y="1574800"/>
              <a:ext cx="0" cy="431800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5DE869-9E3F-798D-093F-E76309FF4647}"/>
                    </a:ext>
                  </a:extLst>
                </p:cNvPr>
                <p:cNvSpPr txBox="1"/>
                <p:nvPr/>
              </p:nvSpPr>
              <p:spPr>
                <a:xfrm>
                  <a:off x="8737600" y="3429000"/>
                  <a:ext cx="16637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5DE869-9E3F-798D-093F-E76309FF4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7600" y="3429000"/>
                  <a:ext cx="166370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D44E7-8297-E993-6460-2474F5DF3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2028369"/>
            <a:ext cx="4432301" cy="2545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7AD-1C68-6BB6-40A0-2D866122F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25" y="4964046"/>
            <a:ext cx="3854449" cy="13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35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10EAB9-D44D-03CE-4B8F-E4D0FE21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8" y="979440"/>
            <a:ext cx="6916034" cy="3348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8FDA6-6D1E-20A3-DD6F-5C0FA03AA88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Molecular Dynamics studies of ice surfaces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82478E-33BD-D774-7D40-1B039ADE93F7}"/>
              </a:ext>
            </a:extLst>
          </p:cNvPr>
          <p:cNvGrpSpPr>
            <a:grpSpLocks noChangeAspect="1"/>
          </p:cNvGrpSpPr>
          <p:nvPr/>
        </p:nvGrpSpPr>
        <p:grpSpPr>
          <a:xfrm>
            <a:off x="8230085" y="662928"/>
            <a:ext cx="3218206" cy="2301634"/>
            <a:chOff x="1606563" y="4102164"/>
            <a:chExt cx="3545301" cy="2535570"/>
          </a:xfrm>
        </p:grpSpPr>
        <p:pic>
          <p:nvPicPr>
            <p:cNvPr id="4" name="New picture">
              <a:extLst>
                <a:ext uri="{FF2B5EF4-FFF2-40B4-BE49-F238E27FC236}">
                  <a16:creationId xmlns:a16="http://schemas.microsoft.com/office/drawing/2014/main" id="{1BBA7CA1-A21C-78B7-3ABA-38F078A560B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326"/>
            <a:stretch/>
          </p:blipFill>
          <p:spPr bwMode="auto">
            <a:xfrm>
              <a:off x="1606563" y="4102164"/>
              <a:ext cx="3545301" cy="2535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059F67-E847-5F7A-0860-C456171CFFB3}"/>
                </a:ext>
              </a:extLst>
            </p:cNvPr>
            <p:cNvCxnSpPr/>
            <p:nvPr/>
          </p:nvCxnSpPr>
          <p:spPr>
            <a:xfrm flipH="1">
              <a:off x="1924334" y="5123496"/>
              <a:ext cx="723332" cy="499382"/>
            </a:xfrm>
            <a:prstGeom prst="straightConnector1">
              <a:avLst/>
            </a:prstGeom>
            <a:ln w="889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E2496C-9681-2AB1-35AB-7FB625F4E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882" y="4474652"/>
              <a:ext cx="8215" cy="648844"/>
            </a:xfrm>
            <a:prstGeom prst="straightConnector1">
              <a:avLst/>
            </a:prstGeom>
            <a:ln w="889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B7601D-12D9-247D-6DD1-33EA402EA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146" y="2964562"/>
            <a:ext cx="2428083" cy="37492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FB3C5EA-3C73-6C17-E5B5-624A0FC00B2D}"/>
              </a:ext>
            </a:extLst>
          </p:cNvPr>
          <p:cNvGrpSpPr/>
          <p:nvPr/>
        </p:nvGrpSpPr>
        <p:grpSpPr>
          <a:xfrm>
            <a:off x="271816" y="4709375"/>
            <a:ext cx="6647599" cy="1979421"/>
            <a:chOff x="271816" y="4709375"/>
            <a:chExt cx="6647599" cy="19794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B7F8808-AD66-FBF9-3E1C-0068883130A9}"/>
                </a:ext>
              </a:extLst>
            </p:cNvPr>
            <p:cNvGrpSpPr/>
            <p:nvPr/>
          </p:nvGrpSpPr>
          <p:grpSpPr>
            <a:xfrm>
              <a:off x="271816" y="4709375"/>
              <a:ext cx="6647599" cy="1979421"/>
              <a:chOff x="340056" y="4845855"/>
              <a:chExt cx="6647599" cy="197942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E92798D-9928-79F5-6D49-363730B542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4471" b="43473"/>
              <a:stretch/>
            </p:blipFill>
            <p:spPr>
              <a:xfrm>
                <a:off x="340056" y="4845855"/>
                <a:ext cx="6647599" cy="1032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3555B39-EA2A-E872-963E-40D6E544C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056" y="6035555"/>
                <a:ext cx="5596719" cy="789721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2BC7A9-BE98-1FFA-BB77-F7782EA93465}"/>
                </a:ext>
              </a:extLst>
            </p:cNvPr>
            <p:cNvSpPr txBox="1"/>
            <p:nvPr/>
          </p:nvSpPr>
          <p:spPr>
            <a:xfrm>
              <a:off x="3943964" y="5041061"/>
              <a:ext cx="2142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December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971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91B01F-64A6-0736-CA42-8E5A71AB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1" y="659434"/>
            <a:ext cx="8673329" cy="62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b="1" dirty="0"/>
                  <a:t> microfaceting enabled, after 10 seconds simulated time (w/o D correction)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10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C54BED6-A1A5-853B-7A94-7A703B9D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6" y="820708"/>
            <a:ext cx="3657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02E82-AB8A-3531-58E7-D3931C16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275" y="2876814"/>
            <a:ext cx="1778000" cy="1130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049BD-B08D-FA86-8BFF-8A87CC450F6C}"/>
                  </a:ext>
                </a:extLst>
              </p:cNvPr>
              <p:cNvSpPr txBox="1"/>
              <p:nvPr/>
            </p:nvSpPr>
            <p:spPr>
              <a:xfrm>
                <a:off x="2334389" y="659434"/>
                <a:ext cx="5008751" cy="19389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vertical scale is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here, x1000s greater than what I showed you before; it would be visible on a microscopic (e.g., SEM) scale.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would develop a steady state.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049BD-B08D-FA86-8BFF-8A87CC45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389" y="659434"/>
                <a:ext cx="5008751" cy="1938992"/>
              </a:xfrm>
              <a:prstGeom prst="rect">
                <a:avLst/>
              </a:prstGeom>
              <a:blipFill>
                <a:blip r:embed="rId6"/>
                <a:stretch>
                  <a:fillRect l="-1515" t="-1948" r="-2525" b="-64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/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𝒑𝒓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011B7A-0FC1-567F-3965-58E024F6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25" y="3236119"/>
                <a:ext cx="1778000" cy="494751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4F6EF54D-B39B-9FCA-A9D3-34DAF3E5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225" y="4082675"/>
            <a:ext cx="3842721" cy="265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75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449618" y="2662852"/>
            <a:ext cx="3147067" cy="466171"/>
          </a:xfrm>
          <a:prstGeom prst="straightConnector1">
            <a:avLst/>
          </a:prstGeom>
          <a:ln w="25400">
            <a:solidFill>
              <a:schemeClr val="tx1">
                <a:alpha val="4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449618" y="2662852"/>
            <a:ext cx="3147067" cy="2931762"/>
          </a:xfrm>
          <a:prstGeom prst="straightConnector1">
            <a:avLst/>
          </a:prstGeom>
          <a:ln w="25400">
            <a:solidFill>
              <a:schemeClr val="tx1">
                <a:alpha val="4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812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95316" y="2662852"/>
            <a:ext cx="3001369" cy="358644"/>
          </a:xfrm>
          <a:prstGeom prst="straightConnector1">
            <a:avLst/>
          </a:prstGeom>
          <a:ln w="25400">
            <a:solidFill>
              <a:schemeClr val="tx1">
                <a:alpha val="43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579012" y="2662852"/>
            <a:ext cx="3017673" cy="2798405"/>
          </a:xfrm>
          <a:prstGeom prst="straightConnector1">
            <a:avLst/>
          </a:prstGeom>
          <a:ln w="25400">
            <a:solidFill>
              <a:schemeClr val="tx1">
                <a:alpha val="43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39274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Steps are characterized by thin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6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FBBE8-0387-83AB-89F5-F4235975F4D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731026" y="2662852"/>
            <a:ext cx="2865659" cy="252626"/>
          </a:xfrm>
          <a:prstGeom prst="straightConnector1">
            <a:avLst/>
          </a:prstGeom>
          <a:ln w="25400">
            <a:solidFill>
              <a:schemeClr val="tx1">
                <a:alpha val="44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BD4592-1CCE-DDA6-C8E9-62EDE326158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4731026" y="2662852"/>
            <a:ext cx="2865659" cy="2701761"/>
          </a:xfrm>
          <a:prstGeom prst="straightConnector1">
            <a:avLst/>
          </a:prstGeom>
          <a:ln w="25400">
            <a:solidFill>
              <a:schemeClr val="tx1">
                <a:alpha val="46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7A3FE8-3C60-4D30-F12B-45BD85E09F23}"/>
              </a:ext>
            </a:extLst>
          </p:cNvPr>
          <p:cNvGrpSpPr/>
          <p:nvPr/>
        </p:nvGrpSpPr>
        <p:grpSpPr>
          <a:xfrm>
            <a:off x="7596685" y="1021263"/>
            <a:ext cx="2823258" cy="2811055"/>
            <a:chOff x="7929191" y="3639380"/>
            <a:chExt cx="2823258" cy="2811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CF83D4-F204-DA8A-98E1-FFDF47C33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999" t="37476" r="38349" b="26506"/>
            <a:stretch/>
          </p:blipFill>
          <p:spPr>
            <a:xfrm rot="10800000">
              <a:off x="7929191" y="4111504"/>
              <a:ext cx="2823258" cy="23389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/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6C6CE-2301-F387-90DE-8662469F1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573" y="3639380"/>
                  <a:ext cx="233249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2694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6D292-5E36-0AB2-37C8-1BD3AF580CB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found a periodic variation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𝑸𝑳𝑳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𝒆𝒒</m:t>
                        </m:r>
                      </m:sup>
                    </m:sSubSup>
                  </m:oMath>
                </a14:m>
                <a:r>
                  <a:rPr lang="en-US" sz="2400" b="1" dirty="0"/>
                  <a:t>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16D292-5E36-0AB2-37C8-1BD3AF58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49253"/>
              </a:xfrm>
              <a:prstGeom prst="rect">
                <a:avLst/>
              </a:prstGeom>
              <a:blipFill>
                <a:blip r:embed="rId2"/>
                <a:stretch>
                  <a:fillRect l="-832"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3D79040-BBDC-39F8-2CD4-BE5CD8CE893D}"/>
              </a:ext>
            </a:extLst>
          </p:cNvPr>
          <p:cNvGrpSpPr/>
          <p:nvPr/>
        </p:nvGrpSpPr>
        <p:grpSpPr>
          <a:xfrm>
            <a:off x="875629" y="894024"/>
            <a:ext cx="9939247" cy="5303142"/>
            <a:chOff x="860639" y="549253"/>
            <a:chExt cx="9939247" cy="53031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724481-B1EF-2F11-5E75-5170BE2B5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27"/>
            <a:stretch/>
          </p:blipFill>
          <p:spPr>
            <a:xfrm>
              <a:off x="860639" y="549253"/>
              <a:ext cx="9939247" cy="49730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F4ED39-CBCC-2FD3-F12A-38356458BE93}"/>
                    </a:ext>
                  </a:extLst>
                </p:cNvPr>
                <p:cNvSpPr/>
                <p:nvPr/>
              </p:nvSpPr>
              <p:spPr>
                <a:xfrm>
                  <a:off x="4703898" y="5021398"/>
                  <a:ext cx="225272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ea typeface="Cambria Math" panose="020405030504060302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en-US" sz="2400" dirty="0"/>
                        <m:t>−</m:t>
                      </m:r>
                      <m:r>
                        <m:rPr>
                          <m:nor/>
                        </m:rPr>
                        <a:rPr lang="en-US" sz="2400" dirty="0"/>
                        <m:t>surface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I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a14:m>
                  <a:endParaRPr lang="en-US" sz="2400" dirty="0"/>
                </a:p>
                <a:p>
                  <a:pPr algn="ctr"/>
                  <a:r>
                    <a:rPr lang="en-US" sz="2400" dirty="0">
                      <a:ea typeface="Cambria Math" panose="02040503050406030204" pitchFamily="18" charset="0"/>
                    </a:rPr>
                    <a:t>(thinner)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F4ED39-CBCC-2FD3-F12A-38356458BE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898" y="5021398"/>
                  <a:ext cx="2252728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4478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E559673-615B-8A3D-F5E6-2B4CD25323BC}"/>
                    </a:ext>
                  </a:extLst>
                </p:cNvPr>
                <p:cNvSpPr/>
                <p:nvPr/>
              </p:nvSpPr>
              <p:spPr>
                <a:xfrm>
                  <a:off x="7817265" y="5021397"/>
                  <a:ext cx="2817503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-surface II</a:t>
                  </a:r>
                  <a:r>
                    <a:rPr lang="en-US" sz="2400" dirty="0">
                      <a:ea typeface="Cambria Math" panose="02040503050406030204" pitchFamily="18" charset="0"/>
                    </a:rPr>
                    <a:t>”</a:t>
                  </a:r>
                </a:p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(thicker)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E559673-615B-8A3D-F5E6-2B4CD25323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265" y="5021397"/>
                  <a:ext cx="2817503" cy="830997"/>
                </a:xfrm>
                <a:prstGeom prst="rect">
                  <a:avLst/>
                </a:prstGeom>
                <a:blipFill>
                  <a:blip r:embed="rId5"/>
                  <a:stretch>
                    <a:fillRect t="-4478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9874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521502" y="2756252"/>
            <a:ext cx="2483584" cy="321485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521502" y="2756252"/>
            <a:ext cx="2483584" cy="992221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6188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36736" y="2756252"/>
            <a:ext cx="2368350" cy="202591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36736" y="2756252"/>
            <a:ext cx="2368350" cy="981650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22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Terraces are characterized by thick quasiliquid (i.e.,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400" b="1" dirty="0"/>
                  <a:t>surface II)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01A38-E30F-E356-D3E5-E6CA6646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3821D0E-3256-28CD-2FF3-D2EEBD72A985}"/>
              </a:ext>
            </a:extLst>
          </p:cNvPr>
          <p:cNvGrpSpPr/>
          <p:nvPr/>
        </p:nvGrpSpPr>
        <p:grpSpPr>
          <a:xfrm>
            <a:off x="1345927" y="984820"/>
            <a:ext cx="4806620" cy="5260312"/>
            <a:chOff x="447024" y="798844"/>
            <a:chExt cx="4806620" cy="5260312"/>
          </a:xfrm>
        </p:grpSpPr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6C796BA5-5BAB-07C1-7C0B-BE7FB5BB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7"/>
            <a:stretch/>
          </p:blipFill>
          <p:spPr bwMode="auto">
            <a:xfrm>
              <a:off x="452039" y="798844"/>
              <a:ext cx="4801605" cy="266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BACA1457-6CF3-9C01-4895-EB5C0F7E8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6"/>
            <a:stretch/>
          </p:blipFill>
          <p:spPr bwMode="auto">
            <a:xfrm>
              <a:off x="447024" y="3513713"/>
              <a:ext cx="4806619" cy="254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37EB3-A315-5BDC-D440-97C8EBACEB15}"/>
              </a:ext>
            </a:extLst>
          </p:cNvPr>
          <p:cNvGrpSpPr/>
          <p:nvPr/>
        </p:nvGrpSpPr>
        <p:grpSpPr>
          <a:xfrm>
            <a:off x="7005086" y="1147293"/>
            <a:ext cx="2738552" cy="2743337"/>
            <a:chOff x="7005086" y="1147293"/>
            <a:chExt cx="2738552" cy="27433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ABD889-7B5D-236D-ED44-6F9A7299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99" t="27039" r="38349" b="36943"/>
            <a:stretch/>
          </p:blipFill>
          <p:spPr>
            <a:xfrm>
              <a:off x="7005086" y="1621873"/>
              <a:ext cx="2738552" cy="22687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/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400" dirty="0"/>
                    <a:t>surface II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CB8802-9C43-D1E7-2806-23ACC94FF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115" y="1147293"/>
                  <a:ext cx="2332494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123E4D-940D-E463-2495-18EA021A69F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754071" y="2756252"/>
            <a:ext cx="2251015" cy="88098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/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F5B3A5-29F6-1424-53DC-BC6F04F4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5538" y="1402157"/>
                <a:ext cx="112606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/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𝑸𝑳𝑳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4FB08-FDDC-D83A-5301-FB5733EF2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459" y="4101045"/>
                <a:ext cx="576020" cy="489621"/>
              </a:xfrm>
              <a:prstGeom prst="rect">
                <a:avLst/>
              </a:prstGeom>
              <a:blipFill>
                <a:blip r:embed="rId8"/>
                <a:stretch>
                  <a:fillRect l="-2174" r="-4565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E98BE9-B054-726B-812C-68B3E284F55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786439" y="2756252"/>
            <a:ext cx="2218647" cy="974176"/>
          </a:xfrm>
          <a:prstGeom prst="straightConnector1">
            <a:avLst/>
          </a:prstGeom>
          <a:ln w="25400">
            <a:solidFill>
              <a:schemeClr val="tx1"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65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F09C72-5526-00A2-8802-01380D31C50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 think we understood why the variation occurs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AE6D46-0DA1-65DB-D777-DF782E03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02" y="1181390"/>
            <a:ext cx="9868297" cy="4924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B85F05-87E4-05D1-9315-3A5E9D0DC1B2}"/>
                  </a:ext>
                </a:extLst>
              </p:cNvPr>
              <p:cNvSpPr txBox="1"/>
              <p:nvPr/>
            </p:nvSpPr>
            <p:spPr>
              <a:xfrm>
                <a:off x="7785498" y="1524903"/>
                <a:ext cx="3911600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 is thin because it has just the right number of interstitial molecules.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B85F05-87E4-05D1-9315-3A5E9D0DC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498" y="1524903"/>
                <a:ext cx="3911600" cy="1200329"/>
              </a:xfrm>
              <a:prstGeom prst="rect">
                <a:avLst/>
              </a:prstGeom>
              <a:blipFill>
                <a:blip r:embed="rId4"/>
                <a:stretch>
                  <a:fillRect l="-2258" t="-2062" b="-92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37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7767B8-024B-4E41-905A-762A11D1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5" y="833890"/>
            <a:ext cx="7404847" cy="5553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FACF7-ACA7-020C-1C80-5D274751592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A rough description of that variation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FACF7-ACA7-020C-1C80-5D2747515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9F32F5-F783-4D99-EB35-0F3CCD31856D}"/>
                  </a:ext>
                </a:extLst>
              </p:cNvPr>
              <p:cNvSpPr txBox="1"/>
              <p:nvPr/>
            </p:nvSpPr>
            <p:spPr>
              <a:xfrm>
                <a:off x="7225553" y="3330022"/>
                <a:ext cx="4392706" cy="561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QLL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9F32F5-F783-4D99-EB35-0F3CCD31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53" y="3330022"/>
                <a:ext cx="4392706" cy="561372"/>
              </a:xfrm>
              <a:prstGeom prst="rect">
                <a:avLst/>
              </a:prstGeom>
              <a:blipFill>
                <a:blip r:embed="rId5"/>
                <a:stretch>
                  <a:fillRect l="-28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8320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13487</TotalTime>
  <Words>2554</Words>
  <Application>Microsoft Macintosh PowerPoint</Application>
  <PresentationFormat>Widescreen</PresentationFormat>
  <Paragraphs>336</Paragraphs>
  <Slides>72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Office Theme</vt:lpstr>
      <vt:lpstr>Three scales of ice</vt:lpstr>
      <vt:lpstr>Here I’ll be focusing on the molecular and mesoscopic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to Part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Steven</dc:creator>
  <cp:keywords/>
  <dc:description/>
  <cp:lastModifiedBy>Steven</cp:lastModifiedBy>
  <cp:revision>474</cp:revision>
  <dcterms:created xsi:type="dcterms:W3CDTF">2024-05-04T15:06:08Z</dcterms:created>
  <dcterms:modified xsi:type="dcterms:W3CDTF">2024-05-20T21:25:16Z</dcterms:modified>
  <cp:category/>
</cp:coreProperties>
</file>